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6" r:id="rId4"/>
    <p:sldId id="268" r:id="rId5"/>
    <p:sldId id="269" r:id="rId6"/>
    <p:sldId id="270" r:id="rId7"/>
    <p:sldId id="271" r:id="rId8"/>
    <p:sldId id="272" r:id="rId9"/>
    <p:sldId id="258" r:id="rId10"/>
    <p:sldId id="273" r:id="rId11"/>
    <p:sldId id="260" r:id="rId12"/>
    <p:sldId id="261" r:id="rId13"/>
    <p:sldId id="262" r:id="rId14"/>
    <p:sldId id="263" r:id="rId15"/>
    <p:sldId id="264" r:id="rId16"/>
    <p:sldId id="276" r:id="rId17"/>
    <p:sldId id="277" r:id="rId18"/>
    <p:sldId id="275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E8A5-A83E-4883-BA3A-F15FADE2C204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12102-6030-4F8E-9B31-63A0601A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46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E8A5-A83E-4883-BA3A-F15FADE2C204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12102-6030-4F8E-9B31-63A0601A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9433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E8A5-A83E-4883-BA3A-F15FADE2C204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12102-6030-4F8E-9B31-63A0601A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8357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E8A5-A83E-4883-BA3A-F15FADE2C204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12102-6030-4F8E-9B31-63A0601A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2138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E8A5-A83E-4883-BA3A-F15FADE2C204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12102-6030-4F8E-9B31-63A0601A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086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E8A5-A83E-4883-BA3A-F15FADE2C204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12102-6030-4F8E-9B31-63A0601A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8855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E8A5-A83E-4883-BA3A-F15FADE2C204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12102-6030-4F8E-9B31-63A0601A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1288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E8A5-A83E-4883-BA3A-F15FADE2C204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12102-6030-4F8E-9B31-63A0601A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5543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E8A5-A83E-4883-BA3A-F15FADE2C204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12102-6030-4F8E-9B31-63A0601A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7056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E8A5-A83E-4883-BA3A-F15FADE2C204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12102-6030-4F8E-9B31-63A0601A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15411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9E8A5-A83E-4883-BA3A-F15FADE2C204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212102-6030-4F8E-9B31-63A0601A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460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E9E8A5-A83E-4883-BA3A-F15FADE2C204}" type="datetimeFigureOut">
              <a:rPr lang="ru-RU" smtClean="0"/>
              <a:t>17.01.2018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12102-6030-4F8E-9B31-63A0601AC98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760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rlun.pnzreg.ru/files/lunino_pnzreg_ru/education/2016/14-3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20860" cy="6464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Rihard_SHtraus_nachalo_chto_gde_kogda_-_tema_igry_CHto_Gde_Kogd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874202" y="55004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942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50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900igr.net/up/datai/259946/0017-007-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95" r="14675" b="11811"/>
          <a:stretch/>
        </p:blipFill>
        <p:spPr bwMode="auto">
          <a:xfrm>
            <a:off x="816999" y="2708920"/>
            <a:ext cx="3672408" cy="358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gskou-bug.ucoz.ru/foto/sov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60648"/>
            <a:ext cx="3533444" cy="353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349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ds04.infourok.ru/uploads/ex/0464/0004369b-a6e03402/7/img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6" t="22524" r="33877" b="12283"/>
          <a:stretch/>
        </p:blipFill>
        <p:spPr bwMode="auto">
          <a:xfrm>
            <a:off x="611560" y="2852936"/>
            <a:ext cx="4392488" cy="3476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gskou-bug.ucoz.ru/foto/sov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9856" y="260648"/>
            <a:ext cx="3533444" cy="353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699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okartinkah.ru/img/doktor-kartinki-dlya-detey-1659/doktor-kartinki-dlya-detey-1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3476" y="1988840"/>
            <a:ext cx="3240360" cy="4169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gskou-bug.ucoz.ru/foto/sov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84" y="404664"/>
            <a:ext cx="3533444" cy="353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646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stihi.ru/pics/2016/07/18/1794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9" b="5860"/>
          <a:stretch/>
        </p:blipFill>
        <p:spPr bwMode="auto">
          <a:xfrm>
            <a:off x="395537" y="3068960"/>
            <a:ext cx="4680519" cy="343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http://gskou-bug.ucoz.ru/foto/sov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39835"/>
            <a:ext cx="3533444" cy="353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94481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llmults.org/img/f_b/2/1204/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6705600" cy="502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Как зародилось профсоюзное движение за рубежом?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36171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Развитие профсоюза в России.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http://risovach.ru/upload/2013/07/generator/zhenskaya-logika-strannyy-predmet-_23429516_orig_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935" y="1479572"/>
            <a:ext cx="6768752" cy="5068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641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allmults.org/img/f_b/2/1204/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79" y="476672"/>
            <a:ext cx="307234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04664"/>
            <a:ext cx="4618856" cy="2376264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Как зародилось профсоюзное движение за рубежом?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71569" y="3429000"/>
            <a:ext cx="860183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/>
              <a:t>С</a:t>
            </a:r>
            <a:r>
              <a:rPr lang="ru-RU" sz="2000" dirty="0" smtClean="0"/>
              <a:t> </a:t>
            </a:r>
            <a:r>
              <a:rPr lang="ru-RU" sz="2000" dirty="0"/>
              <a:t>1899 было объединено «Всеобщей федерацией трейд-</a:t>
            </a:r>
            <a:r>
              <a:rPr lang="ru-RU" sz="2000" dirty="0" err="1"/>
              <a:t>юнионов</a:t>
            </a:r>
            <a:r>
              <a:rPr lang="ru-RU" sz="2000" dirty="0" smtClean="0"/>
              <a:t>».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/>
              <a:t>В </a:t>
            </a:r>
            <a:r>
              <a:rPr lang="ru-RU" sz="2000" dirty="0"/>
              <a:t>1868 году был сформирован Конгресс </a:t>
            </a:r>
            <a:r>
              <a:rPr lang="ru-RU" sz="2000" dirty="0" smtClean="0"/>
              <a:t>тред-юнионов.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/>
              <a:t>В</a:t>
            </a:r>
            <a:r>
              <a:rPr lang="ru-RU" sz="2000" dirty="0" smtClean="0"/>
              <a:t> </a:t>
            </a:r>
            <a:r>
              <a:rPr lang="ru-RU" sz="2000" dirty="0"/>
              <a:t>1869 </a:t>
            </a:r>
            <a:r>
              <a:rPr lang="ru-RU" sz="2000" dirty="0" smtClean="0"/>
              <a:t>году на </a:t>
            </a:r>
            <a:r>
              <a:rPr lang="ru-RU" sz="2000" dirty="0"/>
              <a:t>первое место выдвинулась «Американская федерация труда» (АФТ</a:t>
            </a:r>
            <a:r>
              <a:rPr lang="ru-RU" sz="2000" dirty="0" smtClean="0"/>
              <a:t>).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/>
              <a:t>В 1860-х </a:t>
            </a:r>
            <a:r>
              <a:rPr lang="ru-RU" sz="2000" dirty="0"/>
              <a:t>годах </a:t>
            </a:r>
            <a:r>
              <a:rPr lang="ru-RU" sz="2000" dirty="0" smtClean="0"/>
              <a:t>в Германии существовало </a:t>
            </a:r>
            <a:r>
              <a:rPr lang="ru-RU" sz="2000" dirty="0"/>
              <a:t>несколько типов рабочих союзов: социал-демократические </a:t>
            </a:r>
            <a:r>
              <a:rPr lang="ru-RU" sz="2000" dirty="0" smtClean="0"/>
              <a:t>союзы.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/>
              <a:t>В</a:t>
            </a:r>
            <a:r>
              <a:rPr lang="ru-RU" sz="2000" dirty="0" smtClean="0"/>
              <a:t> </a:t>
            </a:r>
            <a:r>
              <a:rPr lang="ru-RU" sz="2000" dirty="0"/>
              <a:t>1905 </a:t>
            </a:r>
            <a:r>
              <a:rPr lang="ru-RU" sz="2000" dirty="0" smtClean="0"/>
              <a:t>году в </a:t>
            </a:r>
            <a:r>
              <a:rPr lang="ru-RU" sz="2000" dirty="0"/>
              <a:t>Чикаго было создано международное профсоюзное объединение Индустриальные рабочие мира (ИРМ</a:t>
            </a:r>
            <a:r>
              <a:rPr lang="ru-RU" sz="2000" dirty="0" smtClean="0"/>
              <a:t>).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394133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79664"/>
            <a:ext cx="3610744" cy="2218258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FF0000"/>
                </a:solidFill>
              </a:rPr>
              <a:t>Развитие профсоюза в России.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9218" name="Picture 2" descr="http://risovach.ru/upload/2013/07/generator/zhenskaya-logika-strannyy-predmet-_23429516_orig_.jpe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60648"/>
            <a:ext cx="3365450" cy="252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2996952"/>
            <a:ext cx="861449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/>
              <a:t>В 1910 году начался новый подъем рабочего движения и борьбы за профсоюзы. </a:t>
            </a:r>
            <a:endParaRPr lang="ru-RU" sz="2000" dirty="0" smtClean="0"/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/>
              <a:t>В </a:t>
            </a:r>
            <a:r>
              <a:rPr lang="ru-RU" sz="2000" dirty="0"/>
              <a:t>начале 1917 </a:t>
            </a:r>
            <a:r>
              <a:rPr lang="ru-RU" sz="2000" dirty="0" smtClean="0"/>
              <a:t>года не </a:t>
            </a:r>
            <a:r>
              <a:rPr lang="ru-RU" sz="2000" dirty="0"/>
              <a:t>осталось ни одной профессии или группы рабочих по найму, которая не стремилась бы к организации своего </a:t>
            </a:r>
            <a:r>
              <a:rPr lang="ru-RU" sz="2000" dirty="0" smtClean="0"/>
              <a:t>профсоюза.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/>
              <a:t>К </a:t>
            </a:r>
            <a:r>
              <a:rPr lang="ru-RU" sz="2000" dirty="0"/>
              <a:t>лету 1918 года завершился период становления, укрепления, выбора пути развития профсоюзных </a:t>
            </a:r>
            <a:r>
              <a:rPr lang="ru-RU" sz="2000" dirty="0" smtClean="0"/>
              <a:t>организаций и был </a:t>
            </a:r>
            <a:r>
              <a:rPr lang="ru-RU" sz="2000" dirty="0"/>
              <a:t>создан Всесоюзный центральный совет профессиональных союзов (ВЦСПС). 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2000" dirty="0" smtClean="0"/>
              <a:t>23 </a:t>
            </a:r>
            <a:r>
              <a:rPr lang="ru-RU" sz="2000" dirty="0"/>
              <a:t>марта 1990 года - создание Федерации независимых профсоюзов России (ФНПР), которая объединила большинство российских отраслевых профсоюзов и территориальных профобъединений.</a:t>
            </a:r>
          </a:p>
        </p:txBody>
      </p:sp>
    </p:spTree>
    <p:extLst>
      <p:ext uri="{BB962C8B-B14F-4D97-AF65-F5344CB8AC3E}">
        <p14:creationId xmlns:p14="http://schemas.microsoft.com/office/powerpoint/2010/main" val="36090013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dostavka-tsvetov.com/image/catalog/News/News1/Korziny_s_polevymi_tsvetam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2"/>
            <a:ext cx="8136904" cy="5739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0952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alenka-detsad.ucoz.ru/foto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2" y="1772816"/>
            <a:ext cx="7593983" cy="4271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FF0000"/>
                </a:solidFill>
              </a:rPr>
              <a:t>Спасибо за внимание!</a:t>
            </a:r>
            <a:endParaRPr lang="ru-RU" sz="6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3578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Что? 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Что такое профсоюз?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63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skou-bug.ucoz.ru/foto/so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28800"/>
            <a:ext cx="4484890" cy="448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Что? 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Что такое профсоюз?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1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Что? </a:t>
            </a:r>
            <a:r>
              <a:rPr lang="ru-RU" b="1" i="1" dirty="0">
                <a:solidFill>
                  <a:srgbClr val="FF0000"/>
                </a:solidFill>
              </a:rPr>
              <a:t/>
            </a:r>
            <a:br>
              <a:rPr lang="ru-RU" b="1" i="1" dirty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FF0000"/>
                </a:solidFill>
              </a:rPr>
              <a:t>Что такое профсоюз?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9816" y="1976873"/>
            <a:ext cx="878497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b="1" dirty="0" err="1"/>
              <a:t>Профессиона́льный</a:t>
            </a:r>
            <a:r>
              <a:rPr lang="ru-RU" sz="3600" b="1" dirty="0"/>
              <a:t> </a:t>
            </a:r>
            <a:r>
              <a:rPr lang="ru-RU" sz="3600" b="1" dirty="0" err="1" smtClean="0"/>
              <a:t>сою́з</a:t>
            </a:r>
            <a:r>
              <a:rPr lang="ru-RU" sz="3600" b="1" dirty="0" smtClean="0"/>
              <a:t> (</a:t>
            </a:r>
            <a:r>
              <a:rPr lang="ru-RU" sz="3600" b="1" dirty="0" err="1" smtClean="0"/>
              <a:t>профсою́з</a:t>
            </a:r>
            <a:r>
              <a:rPr lang="ru-RU" sz="3600" b="1" dirty="0" smtClean="0"/>
              <a:t>) </a:t>
            </a:r>
            <a:r>
              <a:rPr lang="ru-RU" sz="3600" dirty="0" smtClean="0"/>
              <a:t>- это  добровольное общественное объединение </a:t>
            </a:r>
            <a:r>
              <a:rPr lang="ru-RU" sz="3600" dirty="0"/>
              <a:t>людей, связанных общими интересами по роду их деятельности на производстве, в сфере обслуживания, образования, культуре и т. д.</a:t>
            </a:r>
          </a:p>
        </p:txBody>
      </p:sp>
    </p:spTree>
    <p:extLst>
      <p:ext uri="{BB962C8B-B14F-4D97-AF65-F5344CB8AC3E}">
        <p14:creationId xmlns:p14="http://schemas.microsoft.com/office/powerpoint/2010/main" val="3944313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gskou-bug.ucoz.ru/foto/so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628800"/>
            <a:ext cx="4484890" cy="448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Для чего </a:t>
            </a:r>
            <a:r>
              <a:rPr lang="ru-RU" b="1" i="1" dirty="0">
                <a:solidFill>
                  <a:srgbClr val="FF0000"/>
                </a:solidFill>
              </a:rPr>
              <a:t>с</a:t>
            </a:r>
            <a:r>
              <a:rPr lang="ru-RU" b="1" i="1" dirty="0" smtClean="0">
                <a:solidFill>
                  <a:srgbClr val="FF0000"/>
                </a:solidFill>
              </a:rPr>
              <a:t>оздаются профсоюзы?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445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Для чего </a:t>
            </a:r>
            <a:r>
              <a:rPr lang="ru-RU" b="1" i="1" dirty="0">
                <a:solidFill>
                  <a:srgbClr val="FF0000"/>
                </a:solidFill>
              </a:rPr>
              <a:t>с</a:t>
            </a:r>
            <a:r>
              <a:rPr lang="ru-RU" b="1" i="1" dirty="0" smtClean="0">
                <a:solidFill>
                  <a:srgbClr val="FF0000"/>
                </a:solidFill>
              </a:rPr>
              <a:t>оздаются профсоюзы?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473" y="2187432"/>
            <a:ext cx="84969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/>
              <a:t>Такие объединения создаются с целью представительства и защиты прав работников в трудовых отношениях, а также социально-экономических интересов членов организации.</a:t>
            </a:r>
          </a:p>
        </p:txBody>
      </p:sp>
    </p:spTree>
    <p:extLst>
      <p:ext uri="{BB962C8B-B14F-4D97-AF65-F5344CB8AC3E}">
        <p14:creationId xmlns:p14="http://schemas.microsoft.com/office/powerpoint/2010/main" val="239954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62062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" y="260648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Функции профсоюза.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76044" y="2389076"/>
            <a:ext cx="2664296" cy="108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/>
              <a:t>З</a:t>
            </a:r>
            <a:r>
              <a:rPr lang="ru-RU" sz="2400" b="1" dirty="0" smtClean="0"/>
              <a:t>ащитная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39338" y="4509120"/>
            <a:ext cx="2664296" cy="108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/>
              <a:t>К</a:t>
            </a:r>
            <a:r>
              <a:rPr lang="ru-RU" sz="2400" b="1" dirty="0" smtClean="0"/>
              <a:t>ультурно-воспитательная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04926" y="4509120"/>
            <a:ext cx="2664296" cy="108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 smtClean="0"/>
              <a:t>П</a:t>
            </a:r>
            <a:r>
              <a:rPr lang="ru-RU" sz="2400" b="1" dirty="0" smtClean="0"/>
              <a:t>олитическая</a:t>
            </a:r>
            <a:endParaRPr lang="ru-RU" sz="24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23787" y="2334906"/>
            <a:ext cx="2867624" cy="10801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dirty="0"/>
              <a:t>П</a:t>
            </a:r>
            <a:r>
              <a:rPr lang="ru-RU" sz="2400" b="1" dirty="0" smtClean="0"/>
              <a:t>редставительства интересов работников</a:t>
            </a:r>
          </a:p>
        </p:txBody>
      </p:sp>
      <p:cxnSp>
        <p:nvCxnSpPr>
          <p:cNvPr id="9" name="Прямая со стрелкой 8"/>
          <p:cNvCxnSpPr/>
          <p:nvPr/>
        </p:nvCxnSpPr>
        <p:spPr>
          <a:xfrm flipH="1">
            <a:off x="2133600" y="1196752"/>
            <a:ext cx="962236" cy="110310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H="1">
            <a:off x="3193647" y="1347323"/>
            <a:ext cx="1044116" cy="28317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950042" y="1305299"/>
            <a:ext cx="918102" cy="291578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5535902" y="1196752"/>
            <a:ext cx="1556378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775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gskou-bug.ucoz.ru/foto/sov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84" y="404664"/>
            <a:ext cx="3533444" cy="3533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nachalo4ka.ru/wp-content/uploads/2014/08/03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1268760"/>
            <a:ext cx="476250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705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</TotalTime>
  <Words>256</Words>
  <Application>Microsoft Office PowerPoint</Application>
  <PresentationFormat>Экран (4:3)</PresentationFormat>
  <Paragraphs>26</Paragraphs>
  <Slides>19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Презентация PowerPoint</vt:lpstr>
      <vt:lpstr>Что?  Что такое профсоюз?</vt:lpstr>
      <vt:lpstr>Что?  Что такое профсоюз?</vt:lpstr>
      <vt:lpstr>Что?  Что такое профсоюз?</vt:lpstr>
      <vt:lpstr>Для чего создаются профсоюзы?</vt:lpstr>
      <vt:lpstr>Для чего создаются профсоюзы?</vt:lpstr>
      <vt:lpstr>Презентация PowerPoint</vt:lpstr>
      <vt:lpstr>Функции профсоюза.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зародилось профсоюзное движение за рубежом?</vt:lpstr>
      <vt:lpstr>Развитие профсоюза в России.</vt:lpstr>
      <vt:lpstr>Как зародилось профсоюзное движение за рубежом?</vt:lpstr>
      <vt:lpstr>Развитие профсоюза в России.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Митькина</dc:creator>
  <cp:lastModifiedBy> Митькина</cp:lastModifiedBy>
  <cp:revision>9</cp:revision>
  <dcterms:created xsi:type="dcterms:W3CDTF">2018-01-17T13:31:02Z</dcterms:created>
  <dcterms:modified xsi:type="dcterms:W3CDTF">2018-01-17T15:57:35Z</dcterms:modified>
</cp:coreProperties>
</file>