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80" r:id="rId4"/>
    <p:sldId id="258" r:id="rId5"/>
    <p:sldId id="300" r:id="rId6"/>
    <p:sldId id="261" r:id="rId7"/>
    <p:sldId id="262" r:id="rId8"/>
    <p:sldId id="301" r:id="rId9"/>
    <p:sldId id="285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298" r:id="rId23"/>
    <p:sldId id="29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AF"/>
    <a:srgbClr val="C5F3BF"/>
    <a:srgbClr val="76E367"/>
    <a:srgbClr val="FFD44B"/>
    <a:srgbClr val="FFE89F"/>
    <a:srgbClr val="71DAFF"/>
    <a:srgbClr val="FFAFFF"/>
    <a:srgbClr val="C0E3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56" autoAdjust="0"/>
  </p:normalViewPr>
  <p:slideViewPr>
    <p:cSldViewPr>
      <p:cViewPr>
        <p:scale>
          <a:sx n="90" d="100"/>
          <a:sy n="90" d="100"/>
        </p:scale>
        <p:origin x="-139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824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2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98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056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294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26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984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34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258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911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02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nevseoboi.com.ua/uploads/posts/2011-07/1309977928_43756768476_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" y="-27384"/>
            <a:ext cx="9145337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556792"/>
            <a:ext cx="8712968" cy="1944216"/>
          </a:xfrm>
          <a:ln w="5715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Тема «РАЗВИТИЕ КРЕАТИВНОГО МЫШЛЕНИЯ КАК СРЕДСТВО ФОРМИРОВАНИЯ ТВОРЧЕСКОЙ ЛИЧНОСТИ НА УРОКАХ ИЗО»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517232"/>
            <a:ext cx="2880320" cy="936104"/>
          </a:xfrm>
          <a:ln w="28575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ДОКЛАД ПОДГОТОВИЛА:</a:t>
            </a:r>
          </a:p>
          <a:p>
            <a:pPr algn="ctr"/>
            <a:r>
              <a:rPr lang="ru-RU" sz="1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изобразительного искусства:</a:t>
            </a:r>
            <a:r>
              <a:rPr lang="ru-RU" sz="1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Сенаева М.С</a:t>
            </a:r>
            <a:r>
              <a:rPr lang="ru-RU" sz="1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1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64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Эвристические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-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22912" cy="4209331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логические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 методические правила научного исследования и изобретательского творчества, которые способны приводить к цели в условиях неполноты исходной информации и отсутствия четкой программы управления процессом решения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2563026" cy="3200594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8359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символического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видения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2060848"/>
            <a:ext cx="5050904" cy="388843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символического видения заключается в нахождении или построении учеником связей между объектом и его символом, как неким глубинным образом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содержащим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556792"/>
            <a:ext cx="1747035" cy="1584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08126"/>
            <a:ext cx="1952321" cy="1417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31" y="4509120"/>
            <a:ext cx="2402249" cy="1592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503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556792"/>
            <a:ext cx="6480721" cy="1514261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Придумайте  образ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рисуночный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двигательный, музыкальный,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словесный)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(любимой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или слова, </a:t>
            </a:r>
            <a:r>
              <a:rPr lang="ru-RU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опишите.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87078"/>
            <a:ext cx="1908044" cy="2590194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188640"/>
            <a:ext cx="8352928" cy="1200329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3231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Примеры заданий на использование метода символического видения </a:t>
            </a:r>
          </a:p>
        </p:txBody>
      </p:sp>
      <p:pic>
        <p:nvPicPr>
          <p:cNvPr id="1026" name="Picture 2" descr="https://ds04.infourok.ru/uploads/ex/07f8/0019d187-411b5ee1/img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580" r="33177"/>
          <a:stretch/>
        </p:blipFill>
        <p:spPr bwMode="auto">
          <a:xfrm>
            <a:off x="2191666" y="4390837"/>
            <a:ext cx="3820494" cy="1990492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maam.ru/images/users/photos/medium/42e4e29351d49858fc1f23d57b6866a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712" y="3275545"/>
            <a:ext cx="2507752" cy="3537831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5.infourok.ru/uploads/ex/0c27/0010fc16-75d74cd4/hello_html_m1ad9422d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628800"/>
            <a:ext cx="1317619" cy="140721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89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образного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2204864"/>
            <a:ext cx="4978896" cy="3556992"/>
          </a:xfr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 как результат наблюдения учеников в данном случае выражается в образной или символической форме, а не просто через описание естественнонаучных фактов.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развивает у учеников образные подходы к познанию.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32856"/>
            <a:ext cx="2952328" cy="2952328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36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на использование </a:t>
            </a:r>
            <a:r>
              <a:rPr lang="ru-RU" sz="3600" b="1" dirty="0" smtClean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образного видения</a:t>
            </a:r>
            <a:endParaRPr lang="ru-RU" sz="3600" b="1" dirty="0">
              <a:solidFill>
                <a:srgbClr val="004C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600200"/>
            <a:ext cx="4968552" cy="4709119"/>
          </a:xfrm>
          <a:solidFill>
            <a:srgbClr val="FFD44B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листа с помощью кисти наносят большую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кляксу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жидкой краской.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с помощью питьевой трубочки начинают раздувать краску по поверхности бумаги. Желательно направлять акварель в разные стороны.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присмотритесь к полученному рисунку, что он вам напоминает?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2016224" cy="265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9652"/>
            <a:ext cx="2466975" cy="184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7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28592" y="1772816"/>
            <a:ext cx="5266928" cy="3583433"/>
          </a:xfrm>
          <a:solidFill>
            <a:srgbClr val="76E367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 рисунок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Закончите </a:t>
            </a:r>
            <a:r>
              <a:rPr lang="ru-RU" dirty="0">
                <a:latin typeface="Times New Roman" pitchFamily="18" charset="0"/>
                <a:cs typeface="Times New Roman" panose="02020603050405020304" pitchFamily="18" charset="0"/>
              </a:rPr>
              <a:t>рисунок так, чтобы получилось изображение реально существующего предмета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1508810"/>
            <a:ext cx="2952329" cy="2296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149079"/>
            <a:ext cx="2999525" cy="2549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5" y="259484"/>
            <a:ext cx="8172401" cy="1200329"/>
          </a:xfrm>
          <a:prstGeom prst="rect">
            <a:avLst/>
          </a:prstGeom>
          <a:solidFill>
            <a:srgbClr val="FFAF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на использование метода образного видения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4005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1DAFF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Примеры заданий на использование метода образного видения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628800"/>
            <a:ext cx="5482952" cy="4497363"/>
          </a:xfrm>
          <a:solidFill>
            <a:srgbClr val="FFE89F"/>
          </a:solidFill>
        </p:spPr>
        <p:txBody>
          <a:bodyPr/>
          <a:lstStyle/>
          <a:p>
            <a:pPr marL="0" indent="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«На что похоже?»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Посмотрите на горящую свечу и нарисуйте увиденные образы,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т.е. то, на что она похожа.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237431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87746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76E367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придумывания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3848" y="1715726"/>
            <a:ext cx="5482952" cy="4665602"/>
          </a:xfrm>
          <a:solidFill>
            <a:srgbClr val="FFE89F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предполагает создание нового, неизвестного ранее продукта в результате  определенных умственных действий.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Используется замещение качеств одного объекта качествами другого с целью создания нового объекта; отыскание свойств объекта в иной среде; изменение элемента изучаемого объекта и описание свойств нового, измененного.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93" y="2276872"/>
            <a:ext cx="2910639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914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D44B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на использование метода придумывания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70306"/>
          </a:xfrm>
          <a:solidFill>
            <a:srgbClr val="C5F3BF"/>
          </a:solidFill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«Сколько значений у предмета?»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  <a:defRPr/>
            </a:pPr>
            <a:r>
              <a:rPr lang="ru-RU" sz="2800" dirty="0" smtClean="0">
                <a:latin typeface="Times New Roman" pitchFamily="18" charset="0"/>
              </a:rPr>
              <a:t>Придумайте </a:t>
            </a:r>
            <a:r>
              <a:rPr lang="ru-RU" sz="2800" dirty="0">
                <a:latin typeface="Times New Roman" pitchFamily="18" charset="0"/>
              </a:rPr>
              <a:t>как можно больше  </a:t>
            </a:r>
            <a:r>
              <a:rPr lang="ru-RU" sz="2800" dirty="0" smtClean="0">
                <a:latin typeface="Times New Roman" pitchFamily="18" charset="0"/>
              </a:rPr>
              <a:t>способов использования </a:t>
            </a:r>
            <a:r>
              <a:rPr lang="ru-RU" sz="2800" dirty="0">
                <a:latin typeface="Times New Roman" pitchFamily="18" charset="0"/>
              </a:rPr>
              <a:t>каждого предмета</a:t>
            </a:r>
          </a:p>
          <a:p>
            <a:endParaRPr lang="ru-RU" sz="2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412" y="3933056"/>
            <a:ext cx="8893175" cy="11509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5556141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dirty="0">
                <a:latin typeface="Times New Roman" pitchFamily="18" charset="0"/>
              </a:rPr>
              <a:t>Опиши сначала  обычные, а затем как можно больше необычных способов использования этих предметов.</a:t>
            </a:r>
          </a:p>
        </p:txBody>
      </p:sp>
    </p:spTree>
    <p:extLst>
      <p:ext uri="{BB962C8B-B14F-4D97-AF65-F5344CB8AC3E}">
        <p14:creationId xmlns:p14="http://schemas.microsoft.com/office/powerpoint/2010/main" val="87180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«Если бы…»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600200"/>
            <a:ext cx="5040560" cy="36289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Ученикам предлагается составить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нарисовать картину о том, что произойдет, если в мире что-либо 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изменится</a:t>
            </a: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244827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1115616" y="1828129"/>
            <a:ext cx="2664296" cy="1512168"/>
          </a:xfrm>
          <a:prstGeom prst="cloud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я была…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7758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vseoboi.com.ua/uploads/posts/2011-07/1309977928_43756768476_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" y="0"/>
            <a:ext cx="9145337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260649"/>
            <a:ext cx="6162565" cy="2232248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3200" i="1" dirty="0">
                <a:solidFill>
                  <a:schemeClr val="bg1"/>
                </a:solidFill>
              </a:rPr>
              <a:t>Благо, даруемое нам искусством, </a:t>
            </a: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не в том, чему мы научимся, </a:t>
            </a:r>
            <a:br>
              <a:rPr lang="ru-RU" sz="3200" i="1" dirty="0">
                <a:solidFill>
                  <a:schemeClr val="bg1"/>
                </a:solidFill>
              </a:rPr>
            </a:br>
            <a:r>
              <a:rPr lang="ru-RU" sz="3200" i="1" dirty="0">
                <a:solidFill>
                  <a:schemeClr val="bg1"/>
                </a:solidFill>
              </a:rPr>
              <a:t>а в том, какими мы, благодаря ему становимся.</a:t>
            </a:r>
            <a:endParaRPr lang="ru-RU" sz="3200" dirty="0">
              <a:solidFill>
                <a:schemeClr val="bg1"/>
              </a:solidFill>
            </a:endParaRPr>
          </a:p>
          <a:p>
            <a:pPr marL="64008" indent="0" algn="r">
              <a:buNone/>
            </a:pPr>
            <a:r>
              <a:rPr lang="ru-RU" sz="3200" b="1" i="1" dirty="0"/>
              <a:t>Уайльд </a:t>
            </a:r>
            <a:endParaRPr lang="ru-RU" sz="3200" b="1" i="1" dirty="0" smtClean="0"/>
          </a:p>
          <a:p>
            <a:pPr marL="64008" indent="0" algn="r">
              <a:buNone/>
            </a:pPr>
            <a:r>
              <a:rPr lang="ru-RU" sz="3200" b="1" i="1" dirty="0" smtClean="0"/>
              <a:t>Оскар.</a:t>
            </a:r>
            <a:endParaRPr lang="ru-RU" sz="3200" b="1" dirty="0"/>
          </a:p>
          <a:p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636912"/>
            <a:ext cx="3296135" cy="3563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33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</a:t>
            </a:r>
            <a:r>
              <a:rPr lang="ru-RU" sz="3600" b="1" dirty="0" smtClean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600" b="1" dirty="0" smtClean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«Если бы»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будет, 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что-либо изменится, например: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увеличится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10 раз сила гравитации;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исчезнут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окончания в словах или сами слова;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объёмные геометрические фигуры превратятся в плоские;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хищники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станут травоядными;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переселятся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Луну…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046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на использование метода «Если бы»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600200"/>
            <a:ext cx="5770984" cy="456510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«Увидеть в другом свете»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>
                <a:latin typeface="Times New Roman" pitchFamily="18" charset="0"/>
              </a:rPr>
              <a:t>Попробуй </a:t>
            </a:r>
            <a:r>
              <a:rPr lang="ru-RU" sz="3000" dirty="0">
                <a:latin typeface="Times New Roman" pitchFamily="18" charset="0"/>
              </a:rPr>
              <a:t>мысленно поменять цвет хорошо известных предметов. Как они изменятся, и поменяется ли ваше </a:t>
            </a:r>
            <a:r>
              <a:rPr lang="ru-RU" sz="3000" dirty="0" smtClean="0">
                <a:latin typeface="Times New Roman" pitchFamily="18" charset="0"/>
              </a:rPr>
              <a:t>отношение </a:t>
            </a:r>
            <a:r>
              <a:rPr lang="ru-RU" sz="3000" dirty="0">
                <a:latin typeface="Times New Roman" pitchFamily="18" charset="0"/>
              </a:rPr>
              <a:t>к ним</a:t>
            </a:r>
            <a:r>
              <a:rPr lang="ru-RU" sz="3000" dirty="0" smtClean="0">
                <a:latin typeface="Times New Roman" pitchFamily="18" charset="0"/>
              </a:rPr>
              <a:t>?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 smtClean="0">
                <a:latin typeface="Times New Roman" pitchFamily="18" charset="0"/>
              </a:rPr>
              <a:t>- </a:t>
            </a:r>
            <a:r>
              <a:rPr lang="ru-RU" sz="3000" dirty="0">
                <a:latin typeface="Times New Roman" pitchFamily="18" charset="0"/>
              </a:rPr>
              <a:t>Синий </a:t>
            </a:r>
            <a:r>
              <a:rPr lang="ru-RU" sz="3000" dirty="0" smtClean="0">
                <a:latin typeface="Times New Roman" pitchFamily="18" charset="0"/>
              </a:rPr>
              <a:t>апельсин</a:t>
            </a:r>
            <a:endParaRPr lang="ru-RU" sz="3000" dirty="0"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>
                <a:latin typeface="Times New Roman" pitchFamily="18" charset="0"/>
              </a:rPr>
              <a:t>- Желтый </a:t>
            </a:r>
            <a:r>
              <a:rPr lang="ru-RU" sz="3000" dirty="0" smtClean="0">
                <a:latin typeface="Times New Roman" pitchFamily="18" charset="0"/>
              </a:rPr>
              <a:t>воробей</a:t>
            </a:r>
            <a:endParaRPr lang="ru-RU" sz="3000" dirty="0">
              <a:latin typeface="Times New Roman" pitchFamily="18" charset="0"/>
            </a:endParaRP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000" dirty="0">
                <a:latin typeface="Times New Roman" pitchFamily="18" charset="0"/>
              </a:rPr>
              <a:t>- Красный крокодил </a:t>
            </a:r>
            <a:r>
              <a:rPr lang="ru-RU" sz="3000" dirty="0" smtClean="0">
                <a:latin typeface="Times New Roman" pitchFamily="18" charset="0"/>
              </a:rPr>
              <a:t>и </a:t>
            </a:r>
            <a:r>
              <a:rPr lang="ru-RU" sz="3000" dirty="0">
                <a:latin typeface="Times New Roman" pitchFamily="18" charset="0"/>
              </a:rPr>
              <a:t>т.д.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2455130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48368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 эвристических вопросов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700808"/>
            <a:ext cx="6696744" cy="4968552"/>
          </a:xfrm>
          <a:solidFill>
            <a:srgbClr val="FFFFAF"/>
          </a:solidFill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отыскания сведений о каком-либо событии или объекте задаются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 ключевых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вопросов: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Зачем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Где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Чем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Как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          		 Когда? 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Парные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сочетания вопросов порождают новый вопрос, например: Как-Когда?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данные вопросы и их всевозможные сочетания порождают необычные идеи и решения относительно исследуемого объекта.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492896"/>
            <a:ext cx="2194633" cy="2108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315215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463" y="-26988"/>
            <a:ext cx="9126538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>
                <a:solidFill>
                  <a:srgbClr val="004C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заданий на использование метода эвристических вопросов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5816" y="1700808"/>
            <a:ext cx="6084168" cy="452596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Представьте, что вы встретились с жителем другой планеты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соседней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Галактики.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 открывается возможность понимать друг друга некоторое время.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задать как можно больше вопросов о его планете</a:t>
            </a:r>
            <a:r>
              <a:rPr lang="ru-RU" dirty="0"/>
              <a:t>.</a:t>
            </a:r>
          </a:p>
        </p:txBody>
      </p:sp>
      <p:pic>
        <p:nvPicPr>
          <p:cNvPr id="10244" name="Picture 4" descr="Картинки по запросу мультяшные инопланетя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45" y="1770010"/>
            <a:ext cx="2752863" cy="3675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840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vseoboi.com.ua/uploads/posts/2011-07/1309977928_43756768476_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" y="11623"/>
            <a:ext cx="9145337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67544" y="620688"/>
            <a:ext cx="7499176" cy="190080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4000" b="1" dirty="0" smtClean="0"/>
              <a:t>Основной  </a:t>
            </a:r>
            <a:r>
              <a:rPr lang="ru-RU" sz="4000" b="1" dirty="0"/>
              <a:t>задачей уроков изобразительного искусства  является развитие художественно-творческих </a:t>
            </a:r>
            <a:r>
              <a:rPr lang="ru-RU" sz="4000" b="1" dirty="0" smtClean="0"/>
              <a:t>способностей</a:t>
            </a:r>
            <a:r>
              <a:rPr lang="ru-RU" sz="4000" b="1" dirty="0"/>
              <a:t>, раскрытие творческого </a:t>
            </a:r>
            <a:r>
              <a:rPr lang="ru-RU" sz="4000" b="1" dirty="0" smtClean="0"/>
              <a:t>потенциала, креативного мышления </a:t>
            </a:r>
            <a:r>
              <a:rPr lang="ru-RU" sz="4000" b="1" dirty="0"/>
              <a:t>детей путем целенаправленного и организованного обучения.</a:t>
            </a:r>
          </a:p>
          <a:p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78088" y="3437965"/>
            <a:ext cx="552636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dirty="0" smtClean="0"/>
              <a:t>(Творческое </a:t>
            </a:r>
            <a:r>
              <a:rPr lang="ru-RU" dirty="0"/>
              <a:t>мышление</a:t>
            </a:r>
            <a:r>
              <a:rPr lang="ru-RU" dirty="0" smtClean="0"/>
              <a:t>) – </a:t>
            </a:r>
            <a:r>
              <a:rPr lang="ru-RU" dirty="0"/>
              <a:t>это способность создавать</a:t>
            </a:r>
          </a:p>
          <a:p>
            <a:pPr algn="just"/>
            <a:r>
              <a:rPr lang="ru-RU" dirty="0"/>
              <a:t>множество идей, это </a:t>
            </a:r>
            <a:r>
              <a:rPr lang="ru-RU" dirty="0" smtClean="0"/>
              <a:t>возможность придумывать </a:t>
            </a:r>
            <a:r>
              <a:rPr lang="ru-RU" dirty="0"/>
              <a:t>необычайно </a:t>
            </a:r>
            <a:r>
              <a:rPr lang="ru-RU" dirty="0" smtClean="0"/>
              <a:t>умные идеи </a:t>
            </a:r>
            <a:r>
              <a:rPr lang="ru-RU" dirty="0"/>
              <a:t>и доводить их </a:t>
            </a:r>
            <a:r>
              <a:rPr lang="ru-RU" dirty="0" smtClean="0"/>
              <a:t>до совершенного </a:t>
            </a:r>
            <a:r>
              <a:rPr lang="ru-RU" dirty="0"/>
              <a:t>вида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2700209"/>
            <a:ext cx="352839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КРЕАТИВНОСТЬ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00541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nevseoboi.com.ua/uploads/posts/2011-07/1309977928_43756768476_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" y="-27384"/>
            <a:ext cx="9145337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rgbClr val="C00000"/>
                </a:solidFill>
              </a:rPr>
              <a:t>ворческие </a:t>
            </a:r>
            <a:r>
              <a:rPr lang="ru-RU" b="1" dirty="0">
                <a:solidFill>
                  <a:srgbClr val="C00000"/>
                </a:solidFill>
              </a:rPr>
              <a:t>способности – это </a:t>
            </a:r>
            <a:r>
              <a:rPr lang="ru-RU" dirty="0"/>
              <a:t>индивидуальные особенности качеств человека, которые определяют успешность выполнения им творческой деятельности различного </a:t>
            </a:r>
            <a:r>
              <a:rPr lang="ru-RU" dirty="0" err="1"/>
              <a:t>рода».Главным</a:t>
            </a:r>
            <a:r>
              <a:rPr lang="ru-RU" dirty="0"/>
              <a:t> средством для выполнения творческой деятельности является особое творческое мышление -креативность. В основе понятия лежит глагол английской речи </a:t>
            </a:r>
            <a:r>
              <a:rPr lang="ru-RU" dirty="0" err="1"/>
              <a:t>create</a:t>
            </a:r>
            <a:r>
              <a:rPr lang="ru-RU" dirty="0"/>
              <a:t>, в переводе обозначающий «создавать». А креативный (</a:t>
            </a:r>
            <a:r>
              <a:rPr lang="ru-RU" dirty="0" err="1"/>
              <a:t>creative</a:t>
            </a:r>
            <a:r>
              <a:rPr lang="ru-RU" dirty="0"/>
              <a:t>) – создающий, творческий.</a:t>
            </a:r>
          </a:p>
          <a:p>
            <a:pPr algn="just"/>
            <a:endParaRPr lang="ru-RU" b="1" dirty="0" smtClean="0">
              <a:solidFill>
                <a:srgbClr val="C00000"/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Креативность </a:t>
            </a:r>
            <a:r>
              <a:rPr lang="ru-RU" b="1" dirty="0">
                <a:solidFill>
                  <a:srgbClr val="C00000"/>
                </a:solidFill>
              </a:rPr>
              <a:t>- это </a:t>
            </a:r>
            <a:r>
              <a:rPr lang="ru-RU" dirty="0"/>
              <a:t>совокупность способностей системы, позволяющих генерировать принципиально новые, оригинальные, нешаблонные идеи и использовать ранее не применяемые средства для решения проблем и достижения целей. Она характеризуется повышенной интеллектуальной активностью для использования возможностей сознания, </a:t>
            </a:r>
            <a:r>
              <a:rPr lang="ru-RU" dirty="0" err="1"/>
              <a:t>предсознания</a:t>
            </a:r>
            <a:r>
              <a:rPr lang="ru-RU" dirty="0"/>
              <a:t> и подсознания с целью нахождения более эффективного, оригинального способа решения проблемы.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138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507288" cy="79695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dirty="0"/>
              <a:t>Уроки ИЗО позволяют развивать такие креативные способности, как</a:t>
            </a:r>
            <a:r>
              <a:rPr lang="ru-RU" sz="2800" dirty="0" smtClean="0"/>
              <a:t>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784976" cy="5400600"/>
          </a:xfrm>
          <a:solidFill>
            <a:srgbClr val="FFFFAF"/>
          </a:solidFill>
          <a:ln w="38100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just"/>
            <a:endParaRPr lang="ru-RU" sz="16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Беглость</a:t>
            </a:r>
            <a:r>
              <a:rPr lang="ru-RU" sz="1600" dirty="0"/>
              <a:t>– </a:t>
            </a:r>
            <a:r>
              <a:rPr lang="ru-RU" sz="1600" dirty="0" smtClean="0"/>
              <a:t>способность </a:t>
            </a:r>
            <a:r>
              <a:rPr lang="ru-RU" sz="1600" dirty="0"/>
              <a:t>генерировать большое количество идей в единицу времени а </a:t>
            </a:r>
            <a:r>
              <a:rPr lang="ru-RU" sz="1600" dirty="0" smtClean="0"/>
              <a:t>уроке.</a:t>
            </a:r>
            <a:endParaRPr lang="ru-RU" sz="1600" dirty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Оригинальность</a:t>
            </a:r>
            <a:r>
              <a:rPr lang="ru-RU" sz="1600" dirty="0" smtClean="0"/>
              <a:t> </a:t>
            </a:r>
            <a:r>
              <a:rPr lang="ru-RU" sz="1600" dirty="0"/>
              <a:t>- </a:t>
            </a:r>
            <a:r>
              <a:rPr lang="ru-RU" sz="1600" dirty="0" smtClean="0"/>
              <a:t>способность </a:t>
            </a:r>
            <a:r>
              <a:rPr lang="ru-RU" sz="1600" dirty="0"/>
              <a:t>генерировать новые, нестандартные, неординарные идеи, отличающиеся от уже известных или очевидных. </a:t>
            </a:r>
            <a:endParaRPr lang="ru-RU" sz="1600" dirty="0" smtClean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Гибкость </a:t>
            </a:r>
            <a:r>
              <a:rPr lang="ru-RU" sz="1600" dirty="0"/>
              <a:t>- </a:t>
            </a:r>
            <a:r>
              <a:rPr lang="ru-RU" sz="1600" dirty="0" smtClean="0"/>
              <a:t>способность </a:t>
            </a:r>
            <a:r>
              <a:rPr lang="ru-RU" sz="1600" dirty="0"/>
              <a:t>использовать различные способы для генерации оригинальных идей и быстро переключаться между способами и идеями. 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Открытость -</a:t>
            </a:r>
            <a:r>
              <a:rPr lang="ru-RU" sz="1600" dirty="0" smtClean="0"/>
              <a:t> способность </a:t>
            </a:r>
            <a:r>
              <a:rPr lang="ru-RU" sz="1600" dirty="0"/>
              <a:t>при решении проблемы длительное время воспринимать новую информацию извне, а не использовать имеющийся опыт и не придерживаться </a:t>
            </a:r>
            <a:r>
              <a:rPr lang="ru-RU" sz="1600" dirty="0" smtClean="0"/>
              <a:t>стандартных стереотипов.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Восприимчивость</a:t>
            </a:r>
            <a:r>
              <a:rPr lang="ru-RU" sz="1600" dirty="0" smtClean="0"/>
              <a:t> </a:t>
            </a:r>
            <a:r>
              <a:rPr lang="ru-RU" sz="1600" dirty="0"/>
              <a:t>- </a:t>
            </a:r>
            <a:r>
              <a:rPr lang="ru-RU" sz="1600" dirty="0" smtClean="0"/>
              <a:t>способность </a:t>
            </a:r>
            <a:r>
              <a:rPr lang="ru-RU" sz="1600" dirty="0"/>
              <a:t>в обычной ситуации находить противоречия, необычные детали, </a:t>
            </a:r>
            <a:r>
              <a:rPr lang="ru-RU" sz="1600" dirty="0" smtClean="0"/>
              <a:t>неопределенность </a:t>
            </a:r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Образность </a:t>
            </a:r>
            <a:r>
              <a:rPr lang="ru-RU" sz="1600" dirty="0" smtClean="0"/>
              <a:t>–способность </a:t>
            </a:r>
            <a:r>
              <a:rPr lang="ru-RU" sz="1600" dirty="0"/>
              <a:t>генерировать идеи в виде единых, цельных мысленных образов</a:t>
            </a:r>
            <a:r>
              <a:rPr lang="ru-RU" sz="1600" dirty="0" smtClean="0"/>
              <a:t>. </a:t>
            </a:r>
            <a:r>
              <a:rPr lang="ru-RU" sz="1600" b="1" dirty="0" smtClean="0">
                <a:solidFill>
                  <a:srgbClr val="C00000"/>
                </a:solidFill>
              </a:rPr>
              <a:t>Абстрактность</a:t>
            </a:r>
            <a:r>
              <a:rPr lang="ru-RU" sz="1600" dirty="0" smtClean="0"/>
              <a:t> - </a:t>
            </a:r>
            <a:r>
              <a:rPr lang="ru-RU" sz="1600" dirty="0"/>
              <a:t>способность генерировать общие, сложные идеи на основе частных, простых элементов. 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Детальность </a:t>
            </a:r>
            <a:r>
              <a:rPr lang="ru-RU" sz="1600" dirty="0" smtClean="0"/>
              <a:t>- способность </a:t>
            </a:r>
            <a:r>
              <a:rPr lang="ru-RU" sz="1600" dirty="0"/>
              <a:t>детализировать рисунок до понимания каждого его элемента. </a:t>
            </a:r>
            <a:endParaRPr lang="ru-RU" sz="1600" dirty="0" smtClean="0"/>
          </a:p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Вербальность</a:t>
            </a:r>
            <a:r>
              <a:rPr lang="ru-RU" sz="1600" dirty="0" smtClean="0"/>
              <a:t> </a:t>
            </a:r>
            <a:r>
              <a:rPr lang="ru-RU" sz="1600" dirty="0"/>
              <a:t>- </a:t>
            </a:r>
            <a:r>
              <a:rPr lang="ru-RU" sz="1600" dirty="0" smtClean="0"/>
              <a:t>процесс </a:t>
            </a:r>
            <a:r>
              <a:rPr lang="ru-RU" sz="1600" dirty="0"/>
              <a:t>разбиения единой, образной идеи на отдельные компоненты и выделение существенных частей. </a:t>
            </a:r>
            <a:r>
              <a:rPr lang="ru-RU" sz="1600" dirty="0" smtClean="0"/>
              <a:t>Стрессоустойчивость </a:t>
            </a:r>
            <a:r>
              <a:rPr lang="ru-RU" sz="1600" dirty="0"/>
              <a:t>– </a:t>
            </a:r>
            <a:r>
              <a:rPr lang="ru-RU" sz="1600" dirty="0" smtClean="0"/>
              <a:t>способность </a:t>
            </a:r>
            <a:r>
              <a:rPr lang="ru-RU" sz="1600" dirty="0"/>
              <a:t>действовать и генерировать идеи </a:t>
            </a:r>
            <a:r>
              <a:rPr lang="ru-RU" sz="1400" dirty="0"/>
              <a:t>в новой, необычной, неизвестной ранее окружающей среде</a:t>
            </a:r>
            <a:r>
              <a:rPr lang="ru-RU" sz="1400" dirty="0" smtClean="0"/>
              <a:t>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435101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301208"/>
            <a:ext cx="799751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Левое полушарие – отвечает за логическое мышление,</a:t>
            </a:r>
            <a:br>
              <a:rPr lang="ru-RU" sz="3600" dirty="0" smtClean="0"/>
            </a:br>
            <a:r>
              <a:rPr lang="ru-RU" sz="3600" dirty="0" smtClean="0"/>
              <a:t>правое – за интуицию и творчество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8"/>
            <a:ext cx="5776856" cy="5112568"/>
          </a:xfrm>
        </p:spPr>
      </p:pic>
    </p:spTree>
    <p:extLst>
      <p:ext uri="{BB962C8B-B14F-4D97-AF65-F5344CB8AC3E}">
        <p14:creationId xmlns:p14="http://schemas.microsoft.com/office/powerpoint/2010/main" val="66676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0015" y="0"/>
            <a:ext cx="9036496" cy="648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Тренировочные упражнения полушарий мозга</a:t>
            </a:r>
            <a:endParaRPr lang="ru-RU" sz="24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252536" y="476672"/>
            <a:ext cx="9350041" cy="6381328"/>
          </a:xfrm>
        </p:spPr>
        <p:txBody>
          <a:bodyPr>
            <a:noAutofit/>
          </a:bodyPr>
          <a:lstStyle/>
          <a:p>
            <a:pPr lvl="0"/>
            <a:r>
              <a:rPr lang="ru-RU" sz="1800" b="1" dirty="0" smtClean="0"/>
              <a:t>1. Визуализация</a:t>
            </a:r>
            <a:r>
              <a:rPr lang="ru-RU" sz="1800" b="1" dirty="0"/>
              <a:t>.</a:t>
            </a:r>
            <a:r>
              <a:rPr lang="ru-RU" sz="1800" dirty="0"/>
              <a:t> </a:t>
            </a:r>
            <a:endParaRPr lang="ru-RU" sz="1800" b="1" dirty="0"/>
          </a:p>
          <a:p>
            <a:pPr lvl="0"/>
            <a:r>
              <a:rPr lang="ru-RU" sz="1800" b="1" dirty="0" smtClean="0"/>
              <a:t>2.</a:t>
            </a:r>
            <a:r>
              <a:rPr lang="ru-RU" sz="1800" b="1" dirty="0"/>
              <a:t> </a:t>
            </a:r>
            <a:r>
              <a:rPr lang="ru-RU" sz="1800" dirty="0"/>
              <a:t>Возьмите альбомный лист и два карандаша в каждую руку. Рисуйте зеркально-симметричные изображения сразу двумя руками. Вы должны ощутить расслабление глаз и ваших рук, потому что от слаженной работы двух полушарий улучшается функционирование мозга</a:t>
            </a:r>
            <a:r>
              <a:rPr lang="ru-RU" sz="1800" dirty="0" smtClean="0"/>
              <a:t>.</a:t>
            </a:r>
            <a:endParaRPr lang="ru-RU" sz="1800" dirty="0"/>
          </a:p>
          <a:p>
            <a:pPr lvl="0"/>
            <a:endParaRPr lang="ru-RU" sz="1800" b="1" dirty="0" smtClean="0"/>
          </a:p>
          <a:p>
            <a:pPr lvl="0"/>
            <a:endParaRPr lang="ru-RU" sz="1800" b="1" dirty="0"/>
          </a:p>
          <a:p>
            <a:pPr lvl="0"/>
            <a:endParaRPr lang="ru-RU" sz="1800" b="1" dirty="0" smtClean="0"/>
          </a:p>
          <a:p>
            <a:pPr lvl="0"/>
            <a:endParaRPr lang="ru-RU" sz="1800" b="1" dirty="0" smtClean="0"/>
          </a:p>
          <a:p>
            <a:pPr lvl="0"/>
            <a:endParaRPr lang="ru-RU" sz="1800" b="1" dirty="0" smtClean="0"/>
          </a:p>
          <a:p>
            <a:pPr lvl="0"/>
            <a:endParaRPr lang="ru-RU" sz="1800" b="1" dirty="0" smtClean="0"/>
          </a:p>
          <a:p>
            <a:pPr lvl="0"/>
            <a:r>
              <a:rPr lang="ru-RU" sz="1800" b="1" dirty="0" smtClean="0"/>
              <a:t>3. «Нос-ухо</a:t>
            </a:r>
            <a:r>
              <a:rPr lang="ru-RU" sz="1800" b="1" dirty="0"/>
              <a:t>».</a:t>
            </a:r>
            <a:r>
              <a:rPr lang="ru-RU" sz="1800" dirty="0"/>
              <a:t> Правой рукой схватитесь за нос, а левой за свое правое ухо, синхронно отпускаем обе руки, делаем хлопок и меняем руки, чтобы левая держалась за нос, а ваша правая за левое ухо.</a:t>
            </a:r>
          </a:p>
          <a:p>
            <a:pPr lvl="0"/>
            <a:r>
              <a:rPr lang="ru-RU" sz="1800" b="1" dirty="0" smtClean="0"/>
              <a:t>4 .«Колечко</a:t>
            </a:r>
            <a:r>
              <a:rPr lang="ru-RU" sz="1800" b="1" dirty="0"/>
              <a:t>». </a:t>
            </a:r>
            <a:r>
              <a:rPr lang="ru-RU" sz="1800" dirty="0"/>
              <a:t>Быстро поочередно соединяйте все пальцы одной руки в кольцо с большим пальцем. Выполняйте сначала каждой рукой раздельно, затем двумя руками вместе.</a:t>
            </a:r>
          </a:p>
          <a:p>
            <a:pPr lvl="0"/>
            <a:r>
              <a:rPr lang="ru-RU" sz="1800" b="1" dirty="0" smtClean="0"/>
              <a:t>5</a:t>
            </a:r>
            <a:r>
              <a:rPr lang="ru-RU" sz="1800" dirty="0" smtClean="0"/>
              <a:t>. Хорошее </a:t>
            </a:r>
            <a:r>
              <a:rPr lang="ru-RU" sz="1800" dirty="0"/>
              <a:t>упражнение для развития полушарий головного мозга делать что-то сразу двумя руками либо производить привычные действия другой рукой: для правшей – левой рукой, для левшей – правой рукой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132856"/>
            <a:ext cx="4685789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8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nevseoboi.com.ua/uploads/posts/2011-07/1309977928_43756768476_www.nevseoboi.com.u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3" y="0"/>
            <a:ext cx="9145337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Проблем </a:t>
            </a:r>
            <a:r>
              <a:rPr lang="ru-RU" dirty="0"/>
              <a:t>и препятствий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Лень и слабая воля.</a:t>
            </a:r>
          </a:p>
          <a:p>
            <a:pPr lvl="0"/>
            <a:r>
              <a:rPr lang="ru-RU" dirty="0"/>
              <a:t>Страх провала, неудачи.</a:t>
            </a:r>
          </a:p>
          <a:p>
            <a:pPr lvl="0"/>
            <a:r>
              <a:rPr lang="ru-RU" dirty="0"/>
              <a:t>Слабая самоорганизация</a:t>
            </a:r>
          </a:p>
          <a:p>
            <a:pPr lvl="0"/>
            <a:r>
              <a:rPr lang="ru-RU" dirty="0"/>
              <a:t>Отсутствие приоритетов.</a:t>
            </a:r>
          </a:p>
          <a:p>
            <a:pPr lvl="0"/>
            <a:r>
              <a:rPr lang="ru-RU" dirty="0"/>
              <a:t>Загруженность сознания.</a:t>
            </a:r>
          </a:p>
          <a:p>
            <a:pPr lvl="0"/>
            <a:r>
              <a:rPr lang="ru-RU" dirty="0"/>
              <a:t>Конформизм, при котором чужое мнение и опыт безропотно принимается, критике и анализу нет места, соглашательство со всем, без проведения оценки правильно ли это или нет.</a:t>
            </a:r>
          </a:p>
          <a:p>
            <a:pPr lvl="0"/>
            <a:r>
              <a:rPr lang="ru-RU" dirty="0"/>
              <a:t>Нетерпеливость в решении проблемы.</a:t>
            </a:r>
          </a:p>
          <a:p>
            <a:pPr lvl="0"/>
            <a:r>
              <a:rPr lang="ru-RU" dirty="0"/>
              <a:t>Ригидность. Твердость, неуклонность в применяемых средствах для принятия </a:t>
            </a:r>
            <a:r>
              <a:rPr lang="ru-RU" dirty="0" err="1"/>
              <a:t>решенийи</a:t>
            </a:r>
            <a:r>
              <a:rPr lang="ru-RU" dirty="0"/>
              <a:t> достижения целей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26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2204864"/>
            <a:ext cx="4894312" cy="2810743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rgbClr val="4F2F21"/>
                </a:solidFill>
                <a:latin typeface="Georgia" pitchFamily="18" charset="0"/>
                <a:cs typeface="Times New Roman" pitchFamily="18" charset="0"/>
              </a:rPr>
              <a:t>Эвристические методы обучения</a:t>
            </a:r>
            <a:endParaRPr lang="ru-RU" b="1" dirty="0">
              <a:solidFill>
                <a:srgbClr val="4F2F21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739952" cy="50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08628" y="260648"/>
            <a:ext cx="8382728" cy="910415"/>
          </a:xfrm>
          <a:prstGeom prst="rect">
            <a:avLst/>
          </a:prstGeom>
          <a:ln w="38100" cap="flat" cmpd="sng" algn="ctr">
            <a:solidFill>
              <a:srgbClr val="FFFF00"/>
            </a:solidFill>
            <a:prstDash val="soli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Креативные методы обучения для  развития творческих способностей на уроках ИЗО 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41860" y="1556792"/>
            <a:ext cx="4478021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Как же развить креативность в детях? </a:t>
            </a:r>
          </a:p>
        </p:txBody>
      </p:sp>
    </p:spTree>
    <p:extLst>
      <p:ext uri="{BB962C8B-B14F-4D97-AF65-F5344CB8AC3E}">
        <p14:creationId xmlns:p14="http://schemas.microsoft.com/office/powerpoint/2010/main" val="25910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</TotalTime>
  <Words>793</Words>
  <Application>Microsoft Office PowerPoint</Application>
  <PresentationFormat>Экран (4:3)</PresentationFormat>
  <Paragraphs>108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Тема «РАЗВИТИЕ КРЕАТИВНОГО МЫШЛЕНИЯ КАК СРЕДСТВО ФОРМИРОВАНИЯ ТВОРЧЕСКОЙ ЛИЧНОСТИ НА УРОКАХ ИЗО»</vt:lpstr>
      <vt:lpstr>Презентация PowerPoint</vt:lpstr>
      <vt:lpstr>Презентация PowerPoint</vt:lpstr>
      <vt:lpstr>Презентация PowerPoint</vt:lpstr>
      <vt:lpstr>Уроки ИЗО позволяют развивать такие креативные способности, как:</vt:lpstr>
      <vt:lpstr>Левое полушарие – отвечает за логическое мышление, правое – за интуицию и творчество</vt:lpstr>
      <vt:lpstr>Тренировочные упражнения полушарий мозга</vt:lpstr>
      <vt:lpstr>Проблем и препятствий</vt:lpstr>
      <vt:lpstr>Эвристические методы обучения</vt:lpstr>
      <vt:lpstr>Эвристические методы -</vt:lpstr>
      <vt:lpstr>Метод символического видения</vt:lpstr>
      <vt:lpstr>Презентация PowerPoint</vt:lpstr>
      <vt:lpstr>Метод образного видения</vt:lpstr>
      <vt:lpstr>Примеры заданий на использование метода образного видения</vt:lpstr>
      <vt:lpstr>Презентация PowerPoint</vt:lpstr>
      <vt:lpstr>Примеры заданий на использование метода образного видения</vt:lpstr>
      <vt:lpstr>Метод придумывания </vt:lpstr>
      <vt:lpstr>Примеры заданий на использование метода придумывания</vt:lpstr>
      <vt:lpstr>Метод «Если бы…»</vt:lpstr>
      <vt:lpstr>Примеры заданий на использование метода «Если бы»</vt:lpstr>
      <vt:lpstr>Примеры заданий на использование метода «Если бы»</vt:lpstr>
      <vt:lpstr>Метод эвристических вопросов </vt:lpstr>
      <vt:lpstr>Примеры заданий на использование метода эвристических вопросов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По теме «РАЗВИТИЕ ТВОРЧЕСКИХ СПОСОБНОСТЕЙ НА УРОКАХ ИЗОБРАЗИТЕЛЬНОГО ИСКУССТВА»</dc:title>
  <dc:creator>TatYana</dc:creator>
  <cp:lastModifiedBy>1</cp:lastModifiedBy>
  <cp:revision>61</cp:revision>
  <dcterms:created xsi:type="dcterms:W3CDTF">2017-03-27T14:37:23Z</dcterms:created>
  <dcterms:modified xsi:type="dcterms:W3CDTF">2021-02-23T20:01:34Z</dcterms:modified>
</cp:coreProperties>
</file>