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12"/>
  </p:notesMasterIdLst>
  <p:sldIdLst>
    <p:sldId id="256" r:id="rId2"/>
    <p:sldId id="257" r:id="rId3"/>
    <p:sldId id="258" r:id="rId4"/>
    <p:sldId id="259" r:id="rId5"/>
    <p:sldId id="260" r:id="rId6"/>
    <p:sldId id="261" r:id="rId7"/>
    <p:sldId id="262" r:id="rId8"/>
    <p:sldId id="263" r:id="rId9"/>
    <p:sldId id="264" r:id="rId10"/>
    <p:sldId id="474" r:id="rId11"/>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p:cViewPr varScale="1">
        <p:scale>
          <a:sx n="145" d="100"/>
          <a:sy n="145" d="100"/>
        </p:scale>
        <p:origin x="-654" y="-102"/>
      </p:cViewPr>
      <p:guideLst>
        <p:guide orient="horz" pos="162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2e3762e55ca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g2e3762e55ca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
        <p:cNvGrpSpPr/>
        <p:nvPr/>
      </p:nvGrpSpPr>
      <p:grpSpPr>
        <a:xfrm>
          <a:off x="0" y="0"/>
          <a:ext cx="0" cy="0"/>
          <a:chOff x="0" y="0"/>
          <a:chExt cx="0" cy="0"/>
        </a:xfrm>
      </p:grpSpPr>
      <p:sp>
        <p:nvSpPr>
          <p:cNvPr id="58" name="Google Shape;58;g2e3762e55ca_0_1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 name="Google Shape;59;g2e3762e55ca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
        <p:cNvGrpSpPr/>
        <p:nvPr/>
      </p:nvGrpSpPr>
      <p:grpSpPr>
        <a:xfrm>
          <a:off x="0" y="0"/>
          <a:ext cx="0" cy="0"/>
          <a:chOff x="0" y="0"/>
          <a:chExt cx="0" cy="0"/>
        </a:xfrm>
      </p:grpSpPr>
      <p:sp>
        <p:nvSpPr>
          <p:cNvPr id="65" name="Google Shape;65;g2e3762e55ca_0_1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6" name="Google Shape;66;g2e3762e55ca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
        <p:cNvGrpSpPr/>
        <p:nvPr/>
      </p:nvGrpSpPr>
      <p:grpSpPr>
        <a:xfrm>
          <a:off x="0" y="0"/>
          <a:ext cx="0" cy="0"/>
          <a:chOff x="0" y="0"/>
          <a:chExt cx="0" cy="0"/>
        </a:xfrm>
      </p:grpSpPr>
      <p:sp>
        <p:nvSpPr>
          <p:cNvPr id="71" name="Google Shape;71;g2e5b5bd669e_0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2" name="Google Shape;72;g2e5b5bd669e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
        <p:cNvGrpSpPr/>
        <p:nvPr/>
      </p:nvGrpSpPr>
      <p:grpSpPr>
        <a:xfrm>
          <a:off x="0" y="0"/>
          <a:ext cx="0" cy="0"/>
          <a:chOff x="0" y="0"/>
          <a:chExt cx="0" cy="0"/>
        </a:xfrm>
      </p:grpSpPr>
      <p:sp>
        <p:nvSpPr>
          <p:cNvPr id="78" name="Google Shape;78;g211b44a82d2_0_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9" name="Google Shape;79;g211b44a82d2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
        <p:cNvGrpSpPr/>
        <p:nvPr/>
      </p:nvGrpSpPr>
      <p:grpSpPr>
        <a:xfrm>
          <a:off x="0" y="0"/>
          <a:ext cx="0" cy="0"/>
          <a:chOff x="0" y="0"/>
          <a:chExt cx="0" cy="0"/>
        </a:xfrm>
      </p:grpSpPr>
      <p:sp>
        <p:nvSpPr>
          <p:cNvPr id="84" name="Google Shape;84;g2e5b5bd669e_0_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5" name="Google Shape;85;g2e5b5bd669e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g211b44a82d2_0_1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2" name="Google Shape;92;g211b44a82d2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g2e3762e55ca_0_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9" name="Google Shape;99;g2e3762e55ca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2e3762e55ca_0_2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2e3762e55ca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ru"/>
              <a:pPr marL="0" lvl="0" indent="0" algn="r" rtl="0">
                <a:spcBef>
                  <a:spcPts val="0"/>
                </a:spcBef>
                <a:spcAft>
                  <a:spcPts val="0"/>
                </a:spcAft>
                <a:buNone/>
              </a:pPr>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ru"/>
              <a:pPr marL="0" lvl="0" indent="0" algn="r" rtl="0">
                <a:spcBef>
                  <a:spcPts val="0"/>
                </a:spcBef>
                <a:spcAft>
                  <a:spcPts val="0"/>
                </a:spcAft>
                <a:buNone/>
              </a:pPr>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ru"/>
              <a:pPr marL="0" lvl="0" indent="0" algn="r" rtl="0">
                <a:spcBef>
                  <a:spcPts val="0"/>
                </a:spcBef>
                <a:spcAft>
                  <a:spcPts val="0"/>
                </a:spcAft>
                <a:buNone/>
              </a:pPr>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ru"/>
              <a:pPr marL="0" lvl="0" indent="0" algn="r" rtl="0">
                <a:spcBef>
                  <a:spcPts val="0"/>
                </a:spcBef>
                <a:spcAft>
                  <a:spcPts val="0"/>
                </a:spcAft>
                <a:buNone/>
              </a:pPr>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ru"/>
              <a:pPr marL="0" lvl="0" indent="0" algn="r" rtl="0">
                <a:spcBef>
                  <a:spcPts val="0"/>
                </a:spcBef>
                <a:spcAft>
                  <a:spcPts val="0"/>
                </a:spcAft>
                <a:buNone/>
              </a:pP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ru"/>
              <a:pPr marL="0" lvl="0" indent="0" algn="r" rtl="0">
                <a:spcBef>
                  <a:spcPts val="0"/>
                </a:spcBef>
                <a:spcAft>
                  <a:spcPts val="0"/>
                </a:spcAft>
                <a:buNone/>
              </a:pPr>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ru"/>
              <a:pPr marL="0" lvl="0" indent="0" algn="r" rtl="0">
                <a:spcBef>
                  <a:spcPts val="0"/>
                </a:spcBef>
                <a:spcAft>
                  <a:spcPts val="0"/>
                </a:spcAft>
                <a:buNone/>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ru"/>
              <a:pPr marL="0" lvl="0" indent="0" algn="r" rtl="0">
                <a:spcBef>
                  <a:spcPts val="0"/>
                </a:spcBef>
                <a:spcAft>
                  <a:spcPts val="0"/>
                </a:spcAft>
                <a:buNone/>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ru"/>
              <a:pPr marL="0" lvl="0" indent="0" algn="r" rtl="0">
                <a:spcBef>
                  <a:spcPts val="0"/>
                </a:spcBef>
                <a:spcAft>
                  <a:spcPts val="0"/>
                </a:spcAft>
                <a:buNone/>
              </a:pPr>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ru"/>
              <a:pPr marL="0" lvl="0" indent="0" algn="r" rtl="0">
                <a:spcBef>
                  <a:spcPts val="0"/>
                </a:spcBef>
                <a:spcAft>
                  <a:spcPts val="0"/>
                </a:spcAft>
                <a:buNone/>
              </a:pP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ru"/>
              <a:pPr marL="0" lvl="0" indent="0" algn="r" rtl="0">
                <a:spcBef>
                  <a:spcPts val="0"/>
                </a:spcBef>
                <a:spcAft>
                  <a:spcPts val="0"/>
                </a:spcAft>
                <a:buNone/>
              </a:pPr>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4.jpe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5.jpe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3.xml"/><Relationship Id="rId5" Type="http://schemas.openxmlformats.org/officeDocument/2006/relationships/image" Target="../media/image7.jpeg"/><Relationship Id="rId4" Type="http://schemas.openxmlformats.org/officeDocument/2006/relationships/image" Target="../media/image6.jpe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3.xml"/><Relationship Id="rId5" Type="http://schemas.openxmlformats.org/officeDocument/2006/relationships/image" Target="../media/image9.jpeg"/><Relationship Id="rId4"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a:blip r:embed="rId3">
            <a:alphaModFix/>
          </a:blip>
          <a:stretch>
            <a:fillRect/>
          </a:stretch>
        </p:blipFill>
        <p:spPr>
          <a:xfrm>
            <a:off x="0" y="0"/>
            <a:ext cx="9144000" cy="5143499"/>
          </a:xfrm>
          <a:prstGeom prst="rect">
            <a:avLst/>
          </a:prstGeom>
          <a:noFill/>
          <a:ln>
            <a:noFill/>
          </a:ln>
        </p:spPr>
      </p:pic>
      <p:sp>
        <p:nvSpPr>
          <p:cNvPr id="55" name="Google Shape;55;p13"/>
          <p:cNvSpPr txBox="1"/>
          <p:nvPr/>
        </p:nvSpPr>
        <p:spPr>
          <a:xfrm>
            <a:off x="1135350" y="288325"/>
            <a:ext cx="6873300" cy="144652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ru" sz="4100" dirty="0" smtClean="0">
                <a:solidFill>
                  <a:schemeClr val="dk1"/>
                </a:solidFill>
              </a:rPr>
              <a:t>История Куркинской школы</a:t>
            </a:r>
            <a:r>
              <a:rPr lang="ru" sz="4100" dirty="0" smtClean="0">
                <a:solidFill>
                  <a:schemeClr val="dk1"/>
                </a:solidFill>
              </a:rPr>
              <a:t> </a:t>
            </a:r>
            <a:r>
              <a:rPr lang="ru" sz="4100" dirty="0">
                <a:solidFill>
                  <a:schemeClr val="dk1"/>
                </a:solidFill>
              </a:rPr>
              <a:t>- 2024</a:t>
            </a:r>
            <a:endParaRPr sz="300"/>
          </a:p>
        </p:txBody>
      </p:sp>
      <p:pic>
        <p:nvPicPr>
          <p:cNvPr id="56" name="Google Shape;56;p13"/>
          <p:cNvPicPr preferRelativeResize="0"/>
          <p:nvPr/>
        </p:nvPicPr>
        <p:blipFill>
          <a:blip r:embed="rId4">
            <a:alphaModFix/>
          </a:blip>
          <a:stretch>
            <a:fillRect/>
          </a:stretch>
        </p:blipFill>
        <p:spPr>
          <a:xfrm>
            <a:off x="1786584" y="1104025"/>
            <a:ext cx="5570826" cy="325872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0"/>
        <p:cNvGrpSpPr/>
        <p:nvPr/>
      </p:nvGrpSpPr>
      <p:grpSpPr>
        <a:xfrm>
          <a:off x="0" y="0"/>
          <a:ext cx="0" cy="0"/>
          <a:chOff x="0" y="0"/>
          <a:chExt cx="0" cy="0"/>
        </a:xfrm>
      </p:grpSpPr>
      <p:pic>
        <p:nvPicPr>
          <p:cNvPr id="61" name="Google Shape;61;p14"/>
          <p:cNvPicPr preferRelativeResize="0"/>
          <p:nvPr/>
        </p:nvPicPr>
        <p:blipFill>
          <a:blip r:embed="rId3">
            <a:alphaModFix/>
          </a:blip>
          <a:stretch>
            <a:fillRect/>
          </a:stretch>
        </p:blipFill>
        <p:spPr>
          <a:xfrm>
            <a:off x="0" y="0"/>
            <a:ext cx="9144000" cy="5143499"/>
          </a:xfrm>
          <a:prstGeom prst="rect">
            <a:avLst/>
          </a:prstGeom>
          <a:noFill/>
          <a:ln>
            <a:noFill/>
          </a:ln>
        </p:spPr>
      </p:pic>
      <p:sp>
        <p:nvSpPr>
          <p:cNvPr id="62" name="Google Shape;62;p14"/>
          <p:cNvSpPr txBox="1"/>
          <p:nvPr/>
        </p:nvSpPr>
        <p:spPr>
          <a:xfrm>
            <a:off x="1132500" y="189150"/>
            <a:ext cx="7046400" cy="8157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ru" sz="4100">
                <a:solidFill>
                  <a:schemeClr val="dk1"/>
                </a:solidFill>
              </a:rPr>
              <a:t>История школы</a:t>
            </a:r>
            <a:endParaRPr/>
          </a:p>
        </p:txBody>
      </p:sp>
      <p:sp>
        <p:nvSpPr>
          <p:cNvPr id="63" name="Google Shape;63;p14"/>
          <p:cNvSpPr txBox="1"/>
          <p:nvPr/>
        </p:nvSpPr>
        <p:spPr>
          <a:xfrm>
            <a:off x="671175" y="854700"/>
            <a:ext cx="7404000" cy="3434100"/>
          </a:xfrm>
          <a:prstGeom prst="rect">
            <a:avLst/>
          </a:prstGeom>
          <a:noFill/>
          <a:ln>
            <a:noFill/>
          </a:ln>
        </p:spPr>
        <p:txBody>
          <a:bodyPr spcFirstLastPara="1" wrap="square" lIns="91425" tIns="91425" rIns="91425" bIns="91425" anchor="t" anchorCtr="0">
            <a:spAutoFit/>
          </a:bodyPr>
          <a:lstStyle/>
          <a:p>
            <a:pPr marL="0" lvl="0" indent="444500" algn="just" rtl="0">
              <a:lnSpc>
                <a:spcPct val="115000"/>
              </a:lnSpc>
              <a:spcBef>
                <a:spcPts val="1200"/>
              </a:spcBef>
              <a:spcAft>
                <a:spcPts val="0"/>
              </a:spcAft>
              <a:buNone/>
            </a:pPr>
            <a:r>
              <a:rPr lang="ru">
                <a:solidFill>
                  <a:schemeClr val="dk1"/>
                </a:solidFill>
                <a:latin typeface="Times New Roman"/>
                <a:ea typeface="Times New Roman"/>
                <a:cs typeface="Times New Roman"/>
                <a:sym typeface="Times New Roman"/>
              </a:rPr>
              <a:t>В 60-м году встал вопрос о строительстве новой школы. Директора школы поддержало Свердловской ОБЛОНО, было дано поручение Артинскому РОНО приступить к подготовке проектной документации на строительство Куркинской восьмилетней типовой школы. В районе шла кадровая перетряска, но Н.Л. Зырянова поддержал заведующий Артинским РОНО Малыгин Михаил Павлович.</a:t>
            </a:r>
            <a:endParaRPr>
              <a:solidFill>
                <a:schemeClr val="dk1"/>
              </a:solidFill>
              <a:latin typeface="Times New Roman"/>
              <a:ea typeface="Times New Roman"/>
              <a:cs typeface="Times New Roman"/>
              <a:sym typeface="Times New Roman"/>
            </a:endParaRPr>
          </a:p>
          <a:p>
            <a:pPr marL="0" lvl="0" indent="0" algn="just" rtl="0">
              <a:lnSpc>
                <a:spcPct val="115000"/>
              </a:lnSpc>
              <a:spcBef>
                <a:spcPts val="1200"/>
              </a:spcBef>
              <a:spcAft>
                <a:spcPts val="0"/>
              </a:spcAft>
              <a:buNone/>
            </a:pPr>
            <a:r>
              <a:rPr lang="ru">
                <a:solidFill>
                  <a:schemeClr val="dk1"/>
                </a:solidFill>
                <a:latin typeface="Times New Roman"/>
                <a:ea typeface="Times New Roman"/>
                <a:cs typeface="Times New Roman"/>
                <a:sym typeface="Times New Roman"/>
              </a:rPr>
              <a:t> В 1961 году началось строительство. Начали с рубки леса весной. Использовали ручные пилы, жили в лесу, домой приезжали только на выходные. В бригаду входили: Петров П.П., Николаев Я.И., Васяев А.Н., Иванова Е.Д, Мезин И.Н., Мишин С.М., Илькина Дарья, Мишина Зоя, Николаева Зоя, Комиссарова Зоя, Андреев Иван, Андреева Анна, Николаев Алексей, Мишин Алексей, Мишина Салика, Илькина Анна, Иванаева Падиян, Сенаев Иван, Сенаева Анюшка, Семенов Николай.</a:t>
            </a:r>
            <a:endParaRPr>
              <a:solidFill>
                <a:schemeClr val="dk1"/>
              </a:solidFill>
              <a:latin typeface="Times New Roman"/>
              <a:ea typeface="Times New Roman"/>
              <a:cs typeface="Times New Roman"/>
              <a:sym typeface="Times New Roman"/>
            </a:endParaRPr>
          </a:p>
          <a:p>
            <a:pPr marL="0" lvl="0" indent="444500" algn="just" rtl="0">
              <a:lnSpc>
                <a:spcPct val="115000"/>
              </a:lnSpc>
              <a:spcBef>
                <a:spcPts val="1200"/>
              </a:spcBef>
              <a:spcAft>
                <a:spcPts val="0"/>
              </a:spcAft>
              <a:buNone/>
            </a:pPr>
            <a:endParaRPr>
              <a:solidFill>
                <a:schemeClr val="dk1"/>
              </a:solidFill>
              <a:latin typeface="Times New Roman"/>
              <a:ea typeface="Times New Roman"/>
              <a:cs typeface="Times New Roman"/>
              <a:sym typeface="Times New Roman"/>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7"/>
        <p:cNvGrpSpPr/>
        <p:nvPr/>
      </p:nvGrpSpPr>
      <p:grpSpPr>
        <a:xfrm>
          <a:off x="0" y="0"/>
          <a:ext cx="0" cy="0"/>
          <a:chOff x="0" y="0"/>
          <a:chExt cx="0" cy="0"/>
        </a:xfrm>
      </p:grpSpPr>
      <p:pic>
        <p:nvPicPr>
          <p:cNvPr id="68" name="Google Shape;68;p15"/>
          <p:cNvPicPr preferRelativeResize="0"/>
          <p:nvPr/>
        </p:nvPicPr>
        <p:blipFill>
          <a:blip r:embed="rId3">
            <a:alphaModFix/>
          </a:blip>
          <a:stretch>
            <a:fillRect/>
          </a:stretch>
        </p:blipFill>
        <p:spPr>
          <a:xfrm>
            <a:off x="0" y="0"/>
            <a:ext cx="9144000" cy="5143499"/>
          </a:xfrm>
          <a:prstGeom prst="rect">
            <a:avLst/>
          </a:prstGeom>
          <a:noFill/>
          <a:ln>
            <a:noFill/>
          </a:ln>
        </p:spPr>
      </p:pic>
      <p:sp>
        <p:nvSpPr>
          <p:cNvPr id="69" name="Google Shape;69;p15"/>
          <p:cNvSpPr txBox="1"/>
          <p:nvPr/>
        </p:nvSpPr>
        <p:spPr>
          <a:xfrm>
            <a:off x="705800" y="726550"/>
            <a:ext cx="6942600" cy="3528000"/>
          </a:xfrm>
          <a:prstGeom prst="rect">
            <a:avLst/>
          </a:prstGeom>
          <a:noFill/>
          <a:ln>
            <a:noFill/>
          </a:ln>
        </p:spPr>
        <p:txBody>
          <a:bodyPr spcFirstLastPara="1" wrap="square" lIns="91425" tIns="91425" rIns="91425" bIns="91425" anchor="t" anchorCtr="0">
            <a:spAutoFit/>
          </a:bodyPr>
          <a:lstStyle/>
          <a:p>
            <a:pPr marL="0" lvl="0" indent="444500" algn="just" rtl="0">
              <a:lnSpc>
                <a:spcPct val="115000"/>
              </a:lnSpc>
              <a:spcBef>
                <a:spcPts val="1200"/>
              </a:spcBef>
              <a:spcAft>
                <a:spcPts val="0"/>
              </a:spcAft>
              <a:buNone/>
            </a:pPr>
            <a:r>
              <a:rPr lang="ru" sz="2400">
                <a:solidFill>
                  <a:schemeClr val="dk1"/>
                </a:solidFill>
                <a:latin typeface="Times New Roman"/>
                <a:ea typeface="Times New Roman"/>
                <a:cs typeface="Times New Roman"/>
                <a:sym typeface="Times New Roman"/>
              </a:rPr>
              <a:t>Руководил всей стройкой Зырянов Н.Л., завхозом работал Ивашкин Александр, снабженец – Потемкин А.И. Лес валили вручную, объем которого составил 2500куб/м. Вывозили лес после работы в совхозе тракторами. После дневной смены, 8 часов, мужчины шли в ночную смену вывозить лес.</a:t>
            </a:r>
            <a:endParaRPr sz="2400">
              <a:solidFill>
                <a:schemeClr val="dk1"/>
              </a:solidFill>
              <a:latin typeface="Times New Roman"/>
              <a:ea typeface="Times New Roman"/>
              <a:cs typeface="Times New Roman"/>
              <a:sym typeface="Times New Roman"/>
            </a:endParaRPr>
          </a:p>
          <a:p>
            <a:pPr marL="0" lvl="0" indent="444500" algn="just" rtl="0">
              <a:lnSpc>
                <a:spcPct val="115000"/>
              </a:lnSpc>
              <a:spcBef>
                <a:spcPts val="1200"/>
              </a:spcBef>
              <a:spcAft>
                <a:spcPts val="0"/>
              </a:spcAft>
              <a:buNone/>
            </a:pPr>
            <a:endParaRPr>
              <a:solidFill>
                <a:schemeClr val="dk1"/>
              </a:solidFill>
              <a:latin typeface="Times New Roman"/>
              <a:ea typeface="Times New Roman"/>
              <a:cs typeface="Times New Roman"/>
              <a:sym typeface="Times New Roman"/>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3"/>
        <p:cNvGrpSpPr/>
        <p:nvPr/>
      </p:nvGrpSpPr>
      <p:grpSpPr>
        <a:xfrm>
          <a:off x="0" y="0"/>
          <a:ext cx="0" cy="0"/>
          <a:chOff x="0" y="0"/>
          <a:chExt cx="0" cy="0"/>
        </a:xfrm>
      </p:grpSpPr>
      <p:pic>
        <p:nvPicPr>
          <p:cNvPr id="74" name="Google Shape;74;p16"/>
          <p:cNvPicPr preferRelativeResize="0"/>
          <p:nvPr/>
        </p:nvPicPr>
        <p:blipFill>
          <a:blip r:embed="rId3">
            <a:alphaModFix/>
          </a:blip>
          <a:stretch>
            <a:fillRect/>
          </a:stretch>
        </p:blipFill>
        <p:spPr>
          <a:xfrm>
            <a:off x="0" y="0"/>
            <a:ext cx="9144000" cy="5143499"/>
          </a:xfrm>
          <a:prstGeom prst="rect">
            <a:avLst/>
          </a:prstGeom>
          <a:noFill/>
          <a:ln>
            <a:noFill/>
          </a:ln>
        </p:spPr>
      </p:pic>
      <p:sp>
        <p:nvSpPr>
          <p:cNvPr id="75" name="Google Shape;75;p16"/>
          <p:cNvSpPr txBox="1"/>
          <p:nvPr/>
        </p:nvSpPr>
        <p:spPr>
          <a:xfrm>
            <a:off x="601800" y="427750"/>
            <a:ext cx="3970200" cy="4057500"/>
          </a:xfrm>
          <a:prstGeom prst="rect">
            <a:avLst/>
          </a:prstGeom>
          <a:noFill/>
          <a:ln>
            <a:noFill/>
          </a:ln>
        </p:spPr>
        <p:txBody>
          <a:bodyPr spcFirstLastPara="1" wrap="square" lIns="91425" tIns="91425" rIns="91425" bIns="91425" anchor="t" anchorCtr="0">
            <a:spAutoFit/>
          </a:bodyPr>
          <a:lstStyle/>
          <a:p>
            <a:pPr marL="0" lvl="0" indent="444500" algn="just" rtl="0">
              <a:lnSpc>
                <a:spcPct val="115000"/>
              </a:lnSpc>
              <a:spcBef>
                <a:spcPts val="1200"/>
              </a:spcBef>
              <a:spcAft>
                <a:spcPts val="0"/>
              </a:spcAft>
              <a:buNone/>
            </a:pPr>
            <a:r>
              <a:rPr lang="ru" sz="1700">
                <a:solidFill>
                  <a:schemeClr val="dk1"/>
                </a:solidFill>
                <a:latin typeface="Times New Roman"/>
                <a:ea typeface="Times New Roman"/>
                <a:cs typeface="Times New Roman"/>
                <a:sym typeface="Times New Roman"/>
              </a:rPr>
              <a:t>Под фундамент камни ломали вручную около д. Козанаево. Ломали камень днем, вывозили ночью на бортовой машине, водителем которой работал Иванов Миклай из деревни Афонасково. Грузили камень Николаев Яков, Сенаев Иван, Мезин Иван. Траншею под фундамент копали вручную размером 170Х60. Школа строилась хозяйственным способом. Активно помогали куркинские женщины, ученики, разгружали кирпич поштучно. Строили дедовским методом.</a:t>
            </a:r>
            <a:endParaRPr sz="1700">
              <a:solidFill>
                <a:schemeClr val="dk1"/>
              </a:solidFill>
              <a:latin typeface="Times New Roman"/>
              <a:ea typeface="Times New Roman"/>
              <a:cs typeface="Times New Roman"/>
              <a:sym typeface="Times New Roman"/>
            </a:endParaRPr>
          </a:p>
        </p:txBody>
      </p:sp>
      <p:pic>
        <p:nvPicPr>
          <p:cNvPr id="76" name="Google Shape;76;p16"/>
          <p:cNvPicPr preferRelativeResize="0"/>
          <p:nvPr/>
        </p:nvPicPr>
        <p:blipFill>
          <a:blip r:embed="rId4">
            <a:alphaModFix/>
          </a:blip>
          <a:stretch>
            <a:fillRect/>
          </a:stretch>
        </p:blipFill>
        <p:spPr>
          <a:xfrm>
            <a:off x="4799850" y="612263"/>
            <a:ext cx="3970125" cy="3459574"/>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0"/>
        <p:cNvGrpSpPr/>
        <p:nvPr/>
      </p:nvGrpSpPr>
      <p:grpSpPr>
        <a:xfrm>
          <a:off x="0" y="0"/>
          <a:ext cx="0" cy="0"/>
          <a:chOff x="0" y="0"/>
          <a:chExt cx="0" cy="0"/>
        </a:xfrm>
      </p:grpSpPr>
      <p:pic>
        <p:nvPicPr>
          <p:cNvPr id="81" name="Google Shape;81;p17"/>
          <p:cNvPicPr preferRelativeResize="0"/>
          <p:nvPr/>
        </p:nvPicPr>
        <p:blipFill>
          <a:blip r:embed="rId3">
            <a:alphaModFix/>
          </a:blip>
          <a:stretch>
            <a:fillRect/>
          </a:stretch>
        </p:blipFill>
        <p:spPr>
          <a:xfrm>
            <a:off x="0" y="0"/>
            <a:ext cx="9144000" cy="5143499"/>
          </a:xfrm>
          <a:prstGeom prst="rect">
            <a:avLst/>
          </a:prstGeom>
          <a:noFill/>
          <a:ln>
            <a:noFill/>
          </a:ln>
        </p:spPr>
      </p:pic>
      <p:sp>
        <p:nvSpPr>
          <p:cNvPr id="82" name="Google Shape;82;p17"/>
          <p:cNvSpPr txBox="1"/>
          <p:nvPr/>
        </p:nvSpPr>
        <p:spPr>
          <a:xfrm>
            <a:off x="959500" y="634300"/>
            <a:ext cx="6919500" cy="3388500"/>
          </a:xfrm>
          <a:prstGeom prst="rect">
            <a:avLst/>
          </a:prstGeom>
          <a:noFill/>
          <a:ln>
            <a:noFill/>
          </a:ln>
        </p:spPr>
        <p:txBody>
          <a:bodyPr spcFirstLastPara="1" wrap="square" lIns="91425" tIns="91425" rIns="91425" bIns="91425" anchor="t" anchorCtr="0">
            <a:spAutoFit/>
          </a:bodyPr>
          <a:lstStyle/>
          <a:p>
            <a:pPr marL="0" lvl="0" indent="444500" algn="just" rtl="0">
              <a:lnSpc>
                <a:spcPct val="115000"/>
              </a:lnSpc>
              <a:spcBef>
                <a:spcPts val="1200"/>
              </a:spcBef>
              <a:spcAft>
                <a:spcPts val="0"/>
              </a:spcAft>
              <a:buClr>
                <a:schemeClr val="dk1"/>
              </a:buClr>
              <a:buSzPts val="1100"/>
              <a:buFont typeface="Arial"/>
              <a:buNone/>
            </a:pPr>
            <a:r>
              <a:rPr lang="ru" sz="2300">
                <a:solidFill>
                  <a:schemeClr val="dk1"/>
                </a:solidFill>
                <a:latin typeface="Times New Roman"/>
                <a:ea typeface="Times New Roman"/>
                <a:cs typeface="Times New Roman"/>
                <a:sym typeface="Times New Roman"/>
              </a:rPr>
              <a:t>Кладка шла и зимой и летом. Зимой грели воду и песок на железном листе. Не вели кладку только под -30°. Воду носили с речки ведрами. Перед всеми стояла задача – на третий год с начала стройки запустить школу. Два раза приходили сельчане на субботник класть потолок и стелить пол. Премудростям кладки учил рядовых старший каменщик Шалкиев Семен. </a:t>
            </a:r>
            <a:endParaRPr sz="4700">
              <a:solidFill>
                <a:schemeClr val="dk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86"/>
        <p:cNvGrpSpPr/>
        <p:nvPr/>
      </p:nvGrpSpPr>
      <p:grpSpPr>
        <a:xfrm>
          <a:off x="0" y="0"/>
          <a:ext cx="0" cy="0"/>
          <a:chOff x="0" y="0"/>
          <a:chExt cx="0" cy="0"/>
        </a:xfrm>
      </p:grpSpPr>
      <p:pic>
        <p:nvPicPr>
          <p:cNvPr id="87" name="Google Shape;87;p18"/>
          <p:cNvPicPr preferRelativeResize="0"/>
          <p:nvPr/>
        </p:nvPicPr>
        <p:blipFill>
          <a:blip r:embed="rId3">
            <a:alphaModFix/>
          </a:blip>
          <a:stretch>
            <a:fillRect/>
          </a:stretch>
        </p:blipFill>
        <p:spPr>
          <a:xfrm>
            <a:off x="0" y="0"/>
            <a:ext cx="9144000" cy="5143499"/>
          </a:xfrm>
          <a:prstGeom prst="rect">
            <a:avLst/>
          </a:prstGeom>
          <a:noFill/>
          <a:ln>
            <a:noFill/>
          </a:ln>
        </p:spPr>
      </p:pic>
      <p:sp>
        <p:nvSpPr>
          <p:cNvPr id="88" name="Google Shape;88;p18"/>
          <p:cNvSpPr txBox="1"/>
          <p:nvPr/>
        </p:nvSpPr>
        <p:spPr>
          <a:xfrm>
            <a:off x="867250" y="508800"/>
            <a:ext cx="3505800" cy="4125900"/>
          </a:xfrm>
          <a:prstGeom prst="rect">
            <a:avLst/>
          </a:prstGeom>
          <a:noFill/>
          <a:ln>
            <a:noFill/>
          </a:ln>
        </p:spPr>
        <p:txBody>
          <a:bodyPr spcFirstLastPara="1" wrap="square" lIns="91425" tIns="91425" rIns="91425" bIns="91425" anchor="t" anchorCtr="0">
            <a:spAutoFit/>
          </a:bodyPr>
          <a:lstStyle/>
          <a:p>
            <a:pPr marL="0" lvl="0" indent="444500" algn="just" rtl="0">
              <a:lnSpc>
                <a:spcPct val="115000"/>
              </a:lnSpc>
              <a:spcBef>
                <a:spcPts val="1200"/>
              </a:spcBef>
              <a:spcAft>
                <a:spcPts val="0"/>
              </a:spcAft>
              <a:buClr>
                <a:schemeClr val="dk1"/>
              </a:buClr>
              <a:buSzPts val="1100"/>
              <a:buFont typeface="Arial"/>
              <a:buNone/>
            </a:pPr>
            <a:r>
              <a:rPr lang="ru" sz="1700">
                <a:solidFill>
                  <a:schemeClr val="dk1"/>
                </a:solidFill>
                <a:latin typeface="Times New Roman"/>
                <a:ea typeface="Times New Roman"/>
                <a:cs typeface="Times New Roman"/>
                <a:sym typeface="Times New Roman"/>
              </a:rPr>
              <a:t>Помогали каменщикам Николаева Зоя и Илькина Дарья, носили раствор и кирпичи. Землю на потолок поднимали мужчины, женщины, подростки на носилках по лестницам. Трубы для отопления доставляли  напрямую с новотрубного завода по маршруту: Красноуфимск –Межовка- Кордон,на лошадях доставляли в Курки на стройку.</a:t>
            </a:r>
            <a:endParaRPr sz="1700">
              <a:solidFill>
                <a:schemeClr val="dk1"/>
              </a:solidFill>
              <a:latin typeface="Times New Roman"/>
              <a:ea typeface="Times New Roman"/>
              <a:cs typeface="Times New Roman"/>
              <a:sym typeface="Times New Roman"/>
            </a:endParaRPr>
          </a:p>
          <a:p>
            <a:pPr marL="0" lvl="0" indent="0" algn="ctr" rtl="0">
              <a:spcBef>
                <a:spcPts val="0"/>
              </a:spcBef>
              <a:spcAft>
                <a:spcPts val="0"/>
              </a:spcAft>
              <a:buNone/>
            </a:pPr>
            <a:endParaRPr sz="4100">
              <a:solidFill>
                <a:schemeClr val="dk1"/>
              </a:solidFill>
            </a:endParaRPr>
          </a:p>
        </p:txBody>
      </p:sp>
      <p:pic>
        <p:nvPicPr>
          <p:cNvPr id="89" name="Google Shape;89;p18"/>
          <p:cNvPicPr preferRelativeResize="0"/>
          <p:nvPr/>
        </p:nvPicPr>
        <p:blipFill>
          <a:blip r:embed="rId4">
            <a:alphaModFix/>
          </a:blip>
          <a:stretch>
            <a:fillRect/>
          </a:stretch>
        </p:blipFill>
        <p:spPr>
          <a:xfrm>
            <a:off x="4708125" y="508800"/>
            <a:ext cx="2817475" cy="4000476"/>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pic>
        <p:nvPicPr>
          <p:cNvPr id="94" name="Google Shape;94;p19"/>
          <p:cNvPicPr preferRelativeResize="0"/>
          <p:nvPr/>
        </p:nvPicPr>
        <p:blipFill>
          <a:blip r:embed="rId3">
            <a:alphaModFix/>
          </a:blip>
          <a:stretch>
            <a:fillRect/>
          </a:stretch>
        </p:blipFill>
        <p:spPr>
          <a:xfrm>
            <a:off x="0" y="0"/>
            <a:ext cx="9144000" cy="5143499"/>
          </a:xfrm>
          <a:prstGeom prst="rect">
            <a:avLst/>
          </a:prstGeom>
          <a:noFill/>
          <a:ln>
            <a:noFill/>
          </a:ln>
        </p:spPr>
      </p:pic>
      <p:sp>
        <p:nvSpPr>
          <p:cNvPr id="95" name="Google Shape;95;p19"/>
          <p:cNvSpPr txBox="1"/>
          <p:nvPr/>
        </p:nvSpPr>
        <p:spPr>
          <a:xfrm>
            <a:off x="809550" y="530475"/>
            <a:ext cx="3505800" cy="27090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ru" sz="4100">
                <a:solidFill>
                  <a:schemeClr val="dk1"/>
                </a:solidFill>
              </a:rPr>
              <a:t>Директор школы - Зырянов  Н.Л.</a:t>
            </a:r>
            <a:endParaRPr>
              <a:solidFill>
                <a:schemeClr val="dk1"/>
              </a:solidFill>
            </a:endParaRPr>
          </a:p>
        </p:txBody>
      </p:sp>
      <p:pic>
        <p:nvPicPr>
          <p:cNvPr id="96" name="Google Shape;96;p19"/>
          <p:cNvPicPr preferRelativeResize="0"/>
          <p:nvPr/>
        </p:nvPicPr>
        <p:blipFill>
          <a:blip r:embed="rId4">
            <a:alphaModFix/>
          </a:blip>
          <a:stretch>
            <a:fillRect/>
          </a:stretch>
        </p:blipFill>
        <p:spPr>
          <a:xfrm>
            <a:off x="4572000" y="440887"/>
            <a:ext cx="3162875" cy="4261726"/>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pic>
        <p:nvPicPr>
          <p:cNvPr id="101" name="Google Shape;101;p20"/>
          <p:cNvPicPr preferRelativeResize="0"/>
          <p:nvPr/>
        </p:nvPicPr>
        <p:blipFill>
          <a:blip r:embed="rId3">
            <a:alphaModFix/>
          </a:blip>
          <a:stretch>
            <a:fillRect/>
          </a:stretch>
        </p:blipFill>
        <p:spPr>
          <a:xfrm>
            <a:off x="0" y="0"/>
            <a:ext cx="9144000" cy="5143499"/>
          </a:xfrm>
          <a:prstGeom prst="rect">
            <a:avLst/>
          </a:prstGeom>
          <a:noFill/>
          <a:ln>
            <a:noFill/>
          </a:ln>
        </p:spPr>
      </p:pic>
      <p:sp>
        <p:nvSpPr>
          <p:cNvPr id="102" name="Google Shape;102;p20"/>
          <p:cNvSpPr txBox="1"/>
          <p:nvPr/>
        </p:nvSpPr>
        <p:spPr>
          <a:xfrm>
            <a:off x="694275" y="380575"/>
            <a:ext cx="7461600" cy="9543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ru" sz="2500">
                <a:solidFill>
                  <a:schemeClr val="dk1"/>
                </a:solidFill>
              </a:rPr>
              <a:t>Первый класс новой школы</a:t>
            </a:r>
            <a:endParaRPr sz="2500">
              <a:solidFill>
                <a:schemeClr val="dk1"/>
              </a:solidFill>
            </a:endParaRPr>
          </a:p>
          <a:p>
            <a:pPr marL="0" lvl="0" indent="0" algn="ctr" rtl="0">
              <a:spcBef>
                <a:spcPts val="0"/>
              </a:spcBef>
              <a:spcAft>
                <a:spcPts val="0"/>
              </a:spcAft>
              <a:buNone/>
            </a:pPr>
            <a:r>
              <a:rPr lang="ru" sz="2500">
                <a:solidFill>
                  <a:schemeClr val="dk1"/>
                </a:solidFill>
              </a:rPr>
              <a:t>учитель - Афанасий Николаевич</a:t>
            </a:r>
            <a:endParaRPr sz="2500">
              <a:solidFill>
                <a:schemeClr val="dk1"/>
              </a:solidFill>
            </a:endParaRPr>
          </a:p>
        </p:txBody>
      </p:sp>
      <p:pic>
        <p:nvPicPr>
          <p:cNvPr id="103" name="Google Shape;103;p20"/>
          <p:cNvPicPr preferRelativeResize="0"/>
          <p:nvPr/>
        </p:nvPicPr>
        <p:blipFill>
          <a:blip r:embed="rId4">
            <a:alphaModFix/>
          </a:blip>
          <a:stretch>
            <a:fillRect/>
          </a:stretch>
        </p:blipFill>
        <p:spPr>
          <a:xfrm>
            <a:off x="4618150" y="1399762"/>
            <a:ext cx="2995350" cy="3416924"/>
          </a:xfrm>
          <a:prstGeom prst="rect">
            <a:avLst/>
          </a:prstGeom>
          <a:noFill/>
          <a:ln>
            <a:noFill/>
          </a:ln>
        </p:spPr>
      </p:pic>
      <p:pic>
        <p:nvPicPr>
          <p:cNvPr id="104" name="Google Shape;104;p20"/>
          <p:cNvPicPr preferRelativeResize="0"/>
          <p:nvPr/>
        </p:nvPicPr>
        <p:blipFill>
          <a:blip r:embed="rId5">
            <a:alphaModFix/>
          </a:blip>
          <a:stretch>
            <a:fillRect/>
          </a:stretch>
        </p:blipFill>
        <p:spPr>
          <a:xfrm>
            <a:off x="694275" y="1421075"/>
            <a:ext cx="3730750" cy="230135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pic>
        <p:nvPicPr>
          <p:cNvPr id="109" name="Google Shape;109;p21"/>
          <p:cNvPicPr preferRelativeResize="0"/>
          <p:nvPr/>
        </p:nvPicPr>
        <p:blipFill>
          <a:blip r:embed="rId3">
            <a:alphaModFix/>
          </a:blip>
          <a:stretch>
            <a:fillRect/>
          </a:stretch>
        </p:blipFill>
        <p:spPr>
          <a:xfrm>
            <a:off x="-69200" y="0"/>
            <a:ext cx="9144000" cy="5143499"/>
          </a:xfrm>
          <a:prstGeom prst="rect">
            <a:avLst/>
          </a:prstGeom>
          <a:noFill/>
          <a:ln>
            <a:noFill/>
          </a:ln>
        </p:spPr>
      </p:pic>
      <p:sp>
        <p:nvSpPr>
          <p:cNvPr id="110" name="Google Shape;110;p21"/>
          <p:cNvSpPr txBox="1"/>
          <p:nvPr/>
        </p:nvSpPr>
        <p:spPr>
          <a:xfrm>
            <a:off x="1028700" y="265250"/>
            <a:ext cx="7334700" cy="5694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ru" sz="2500">
                <a:solidFill>
                  <a:schemeClr val="dk1"/>
                </a:solidFill>
              </a:rPr>
              <a:t>Первый выпуск новой школы</a:t>
            </a:r>
            <a:endParaRPr sz="100">
              <a:solidFill>
                <a:schemeClr val="dk1"/>
              </a:solidFill>
            </a:endParaRPr>
          </a:p>
        </p:txBody>
      </p:sp>
      <p:pic>
        <p:nvPicPr>
          <p:cNvPr id="111" name="Google Shape;111;p21"/>
          <p:cNvPicPr preferRelativeResize="0"/>
          <p:nvPr/>
        </p:nvPicPr>
        <p:blipFill>
          <a:blip r:embed="rId4">
            <a:alphaModFix/>
          </a:blip>
          <a:stretch>
            <a:fillRect/>
          </a:stretch>
        </p:blipFill>
        <p:spPr>
          <a:xfrm>
            <a:off x="4672947" y="780900"/>
            <a:ext cx="2519674" cy="3754974"/>
          </a:xfrm>
          <a:prstGeom prst="rect">
            <a:avLst/>
          </a:prstGeom>
          <a:noFill/>
          <a:ln>
            <a:noFill/>
          </a:ln>
        </p:spPr>
      </p:pic>
      <p:pic>
        <p:nvPicPr>
          <p:cNvPr id="112" name="Google Shape;112;p21"/>
          <p:cNvPicPr preferRelativeResize="0"/>
          <p:nvPr/>
        </p:nvPicPr>
        <p:blipFill>
          <a:blip r:embed="rId5">
            <a:alphaModFix/>
          </a:blip>
          <a:stretch>
            <a:fillRect/>
          </a:stretch>
        </p:blipFill>
        <p:spPr>
          <a:xfrm>
            <a:off x="1028700" y="834650"/>
            <a:ext cx="3106650" cy="3647450"/>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397</Words>
  <PresentationFormat>Экран (16:9)</PresentationFormat>
  <Paragraphs>12</Paragraphs>
  <Slides>10</Slides>
  <Notes>9</Notes>
  <HiddenSlides>0</HiddenSlides>
  <MMClips>0</MMClips>
  <ScaleCrop>false</ScaleCrop>
  <HeadingPairs>
    <vt:vector size="4" baseType="variant">
      <vt:variant>
        <vt:lpstr>Тема</vt:lpstr>
      </vt:variant>
      <vt:variant>
        <vt:i4>1</vt:i4>
      </vt:variant>
      <vt:variant>
        <vt:lpstr>Заголовки слайдов</vt:lpstr>
      </vt:variant>
      <vt:variant>
        <vt:i4>10</vt:i4>
      </vt:variant>
    </vt:vector>
  </HeadingPairs>
  <TitlesOfParts>
    <vt:vector size="11" baseType="lpstr">
      <vt:lpstr>Simple Light</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cp:lastModifiedBy>USER</cp:lastModifiedBy>
  <cp:revision>1</cp:revision>
  <dcterms:modified xsi:type="dcterms:W3CDTF">2025-12-02T10:51:27Z</dcterms:modified>
</cp:coreProperties>
</file>