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3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
        <p:nvSpPr>
          <p:cNvPr id="4" name="Прямоугольник 3"/>
          <p:cNvSpPr/>
          <p:nvPr/>
        </p:nvSpPr>
        <p:spPr>
          <a:xfrm>
            <a:off x="395536" y="1124744"/>
            <a:ext cx="8352928" cy="1754326"/>
          </a:xfrm>
          <a:prstGeom prst="rect">
            <a:avLst/>
          </a:prstGeom>
          <a:noFill/>
        </p:spPr>
        <p:txBody>
          <a:bodyPr wrap="square" lIns="91440" tIns="45720" rIns="91440" bIns="45720">
            <a:spAutoFit/>
          </a:bodyPr>
          <a:lstStyle/>
          <a:p>
            <a:pPr algn="ctr"/>
            <a:r>
              <a:rPr lang="ru-RU" sz="5400" b="1"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rPr>
              <a:t>Правила поведения на воде для школьников</a:t>
            </a:r>
            <a:endParaRPr lang="ru-RU" sz="5400" b="1" dirty="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endParaRPr>
          </a:p>
        </p:txBody>
      </p:sp>
      <p:sp>
        <p:nvSpPr>
          <p:cNvPr id="5" name="Прямоугольник 4"/>
          <p:cNvSpPr/>
          <p:nvPr/>
        </p:nvSpPr>
        <p:spPr>
          <a:xfrm>
            <a:off x="4479632" y="2967335"/>
            <a:ext cx="184730" cy="923330"/>
          </a:xfrm>
          <a:prstGeom prst="rect">
            <a:avLst/>
          </a:prstGeom>
          <a:noFill/>
        </p:spPr>
        <p:txBody>
          <a:bodyPr wrap="none" lIns="91440" tIns="45720" rIns="91440" bIns="45720">
            <a:spAutoFit/>
          </a:bodyPr>
          <a:lstStyle/>
          <a:p>
            <a:pPr algn="ct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0482" name="Picture 2" descr="C:\Users\rekom\Desktop\big_1048.jpg"/>
          <p:cNvPicPr>
            <a:picLocks noChangeAspect="1" noChangeArrowheads="1"/>
          </p:cNvPicPr>
          <p:nvPr/>
        </p:nvPicPr>
        <p:blipFill>
          <a:blip r:embed="rId2" cstate="print"/>
          <a:srcRect/>
          <a:stretch>
            <a:fillRect/>
          </a:stretch>
        </p:blipFill>
        <p:spPr bwMode="auto">
          <a:xfrm>
            <a:off x="1619672" y="2996952"/>
            <a:ext cx="2808312" cy="2886321"/>
          </a:xfrm>
          <a:prstGeom prst="rect">
            <a:avLst/>
          </a:prstGeom>
          <a:noFill/>
        </p:spPr>
      </p:pic>
      <p:pic>
        <p:nvPicPr>
          <p:cNvPr id="20483" name="Picture 3" descr="C:\Users\rekom\Desktop\2ee5462b89a5acc75e4422566250e59fthumb640x480.jpg"/>
          <p:cNvPicPr>
            <a:picLocks noChangeAspect="1" noChangeArrowheads="1"/>
          </p:cNvPicPr>
          <p:nvPr/>
        </p:nvPicPr>
        <p:blipFill>
          <a:blip r:embed="rId3" cstate="print"/>
          <a:srcRect/>
          <a:stretch>
            <a:fillRect/>
          </a:stretch>
        </p:blipFill>
        <p:spPr bwMode="auto">
          <a:xfrm>
            <a:off x="4572000" y="2924944"/>
            <a:ext cx="3148955" cy="2963722"/>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Морские обитатели</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t>    </a:t>
            </a:r>
          </a:p>
          <a:p>
            <a:pPr>
              <a:buNone/>
            </a:pPr>
            <a:r>
              <a:rPr lang="ru-RU" sz="2000" b="1" dirty="0" smtClean="0">
                <a:solidFill>
                  <a:srgbClr val="002060"/>
                </a:solidFill>
              </a:rPr>
              <a:t>      </a:t>
            </a:r>
            <a:r>
              <a:rPr lang="ru-RU" sz="2000" b="1" dirty="0" smtClean="0">
                <a:solidFill>
                  <a:srgbClr val="002060"/>
                </a:solidFill>
              </a:rPr>
              <a:t>Отправляясь </a:t>
            </a:r>
            <a:r>
              <a:rPr lang="ru-RU" sz="2000" b="1" dirty="0" smtClean="0">
                <a:solidFill>
                  <a:srgbClr val="002060"/>
                </a:solidFill>
              </a:rPr>
              <a:t>купаться в море, спросите у местных жителей о том, какие рыбы водятся в тех местах, где вы собираетесь купаться. Старайтесь смотреть под ноги и не наступать на морских обитателей.</a:t>
            </a:r>
          </a:p>
          <a:p>
            <a:pPr>
              <a:buNone/>
            </a:pPr>
            <a:endParaRPr lang="ru-RU" sz="2000" b="1" dirty="0">
              <a:solidFill>
                <a:srgbClr val="002060"/>
              </a:solidFill>
            </a:endParaRPr>
          </a:p>
        </p:txBody>
      </p:sp>
      <p:pic>
        <p:nvPicPr>
          <p:cNvPr id="9218" name="Picture 2" descr="C:\Users\rekom\Desktop\993dfef96098cf96e5c43e6f714b.jpg"/>
          <p:cNvPicPr>
            <a:picLocks noGrp="1" noChangeAspect="1" noChangeArrowheads="1"/>
          </p:cNvPicPr>
          <p:nvPr>
            <p:ph sz="half" idx="1"/>
          </p:nvPr>
        </p:nvPicPr>
        <p:blipFill>
          <a:blip r:embed="rId2" cstate="print"/>
          <a:srcRect/>
          <a:stretch>
            <a:fillRect/>
          </a:stretch>
        </p:blipFill>
        <p:spPr bwMode="auto">
          <a:xfrm>
            <a:off x="683568" y="1916832"/>
            <a:ext cx="4038600" cy="2591435"/>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Морские обитатели</a:t>
            </a:r>
            <a:endParaRPr lang="ru-RU" sz="5400" dirty="0"/>
          </a:p>
        </p:txBody>
      </p:sp>
      <p:sp>
        <p:nvSpPr>
          <p:cNvPr id="6" name="Содержимое 5"/>
          <p:cNvSpPr>
            <a:spLocks noGrp="1"/>
          </p:cNvSpPr>
          <p:nvPr>
            <p:ph sz="half" idx="2"/>
          </p:nvPr>
        </p:nvSpPr>
        <p:spPr/>
        <p:txBody>
          <a:bodyPr>
            <a:normAutofit/>
          </a:bodyPr>
          <a:lstStyle/>
          <a:p>
            <a:pPr>
              <a:buNone/>
            </a:pPr>
            <a:r>
              <a:rPr lang="ru-RU" sz="2000" b="1" dirty="0" smtClean="0">
                <a:solidFill>
                  <a:srgbClr val="002060"/>
                </a:solidFill>
              </a:rPr>
              <a:t>       </a:t>
            </a:r>
          </a:p>
          <a:p>
            <a:pPr>
              <a:buNone/>
            </a:pPr>
            <a:r>
              <a:rPr lang="ru-RU" sz="2000" b="1" dirty="0" smtClean="0">
                <a:solidFill>
                  <a:srgbClr val="002060"/>
                </a:solidFill>
              </a:rPr>
              <a:t>      </a:t>
            </a:r>
            <a:r>
              <a:rPr lang="ru-RU" sz="2000" b="1" dirty="0" smtClean="0">
                <a:solidFill>
                  <a:srgbClr val="002060"/>
                </a:solidFill>
              </a:rPr>
              <a:t>Конечно</a:t>
            </a:r>
            <a:r>
              <a:rPr lang="ru-RU" sz="2000" b="1" dirty="0" smtClean="0">
                <a:solidFill>
                  <a:srgbClr val="002060"/>
                </a:solidFill>
              </a:rPr>
              <a:t>, все они быстры и юрки, но может оказаться, что за камнем, на который вы наступили, прячется морской ёж. Вряд ли вы испытаете большое удовольствие, если наступите на него.</a:t>
            </a:r>
          </a:p>
          <a:p>
            <a:pPr>
              <a:buNone/>
            </a:pPr>
            <a:endParaRPr lang="ru-RU" sz="2000" b="1" dirty="0">
              <a:solidFill>
                <a:srgbClr val="002060"/>
              </a:solidFill>
            </a:endParaRPr>
          </a:p>
        </p:txBody>
      </p:sp>
      <p:pic>
        <p:nvPicPr>
          <p:cNvPr id="12290" name="Picture 2" descr="C:\Users\rekom\Desktop\is (2).jpg"/>
          <p:cNvPicPr>
            <a:picLocks noGrp="1" noChangeAspect="1" noChangeArrowheads="1"/>
          </p:cNvPicPr>
          <p:nvPr>
            <p:ph sz="half" idx="1"/>
          </p:nvPr>
        </p:nvPicPr>
        <p:blipFill>
          <a:blip r:embed="rId2" cstate="print"/>
          <a:srcRect/>
          <a:stretch>
            <a:fillRect/>
          </a:stretch>
        </p:blipFill>
        <p:spPr bwMode="auto">
          <a:xfrm>
            <a:off x="611560" y="1772816"/>
            <a:ext cx="4038600" cy="302006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Медузы</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002060"/>
                </a:solidFill>
              </a:rPr>
              <a:t>    </a:t>
            </a:r>
          </a:p>
          <a:p>
            <a:pPr>
              <a:buNone/>
            </a:pPr>
            <a:r>
              <a:rPr lang="ru-RU" sz="2000" b="1" dirty="0" smtClean="0">
                <a:solidFill>
                  <a:srgbClr val="002060"/>
                </a:solidFill>
              </a:rPr>
              <a:t>      При виде медуз не пугайтесь и не зовите на помощь. Маленькие медузы, как правило, не опасны, их ожоги редко бывают чувствительными. Тем не менее никогда не трите глаза, после того как брали в руки медузу.</a:t>
            </a:r>
          </a:p>
          <a:p>
            <a:pPr>
              <a:buNone/>
            </a:pPr>
            <a:endParaRPr lang="ru-RU" sz="2000" b="1" dirty="0">
              <a:solidFill>
                <a:srgbClr val="002060"/>
              </a:solidFill>
            </a:endParaRPr>
          </a:p>
        </p:txBody>
      </p:sp>
      <p:pic>
        <p:nvPicPr>
          <p:cNvPr id="10242" name="Picture 2" descr="C:\Users\rekom\Desktop\kogo-opasatsya-v-chernom-more-articles-208-2-w500.jpg"/>
          <p:cNvPicPr>
            <a:picLocks noGrp="1" noChangeAspect="1" noChangeArrowheads="1"/>
          </p:cNvPicPr>
          <p:nvPr>
            <p:ph sz="half" idx="1"/>
          </p:nvPr>
        </p:nvPicPr>
        <p:blipFill>
          <a:blip r:embed="rId2" cstate="print"/>
          <a:srcRect/>
          <a:stretch>
            <a:fillRect/>
          </a:stretch>
        </p:blipFill>
        <p:spPr bwMode="auto">
          <a:xfrm>
            <a:off x="683568" y="1772816"/>
            <a:ext cx="4038600" cy="302895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Медузы</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002060"/>
                </a:solidFill>
              </a:rPr>
              <a:t>      </a:t>
            </a:r>
          </a:p>
          <a:p>
            <a:pPr>
              <a:buNone/>
            </a:pPr>
            <a:r>
              <a:rPr lang="ru-RU" sz="2000" b="1" dirty="0" smtClean="0">
                <a:solidFill>
                  <a:srgbClr val="002060"/>
                </a:solidFill>
              </a:rPr>
              <a:t>     </a:t>
            </a:r>
          </a:p>
          <a:p>
            <a:pPr>
              <a:buNone/>
            </a:pPr>
            <a:r>
              <a:rPr lang="ru-RU" sz="2000" b="1" dirty="0" smtClean="0">
                <a:solidFill>
                  <a:srgbClr val="002060"/>
                </a:solidFill>
              </a:rPr>
              <a:t>      К тем медузам, которые имеют очень длинные щупальца и на теле которых есть фиолетовые пятна, следует относиться с опаской и отплывать от них подальше.</a:t>
            </a:r>
          </a:p>
          <a:p>
            <a:pPr>
              <a:buNone/>
            </a:pPr>
            <a:endParaRPr lang="ru-RU" sz="2000" b="1" dirty="0">
              <a:solidFill>
                <a:srgbClr val="002060"/>
              </a:solidFill>
            </a:endParaRPr>
          </a:p>
        </p:txBody>
      </p:sp>
      <p:pic>
        <p:nvPicPr>
          <p:cNvPr id="11267" name="Picture 3" descr="C:\Users\rekom\Desktop\4av0q5xvsgbz-400.jpg"/>
          <p:cNvPicPr>
            <a:picLocks noGrp="1" noChangeAspect="1" noChangeArrowheads="1"/>
          </p:cNvPicPr>
          <p:nvPr>
            <p:ph sz="half" idx="1"/>
          </p:nvPr>
        </p:nvPicPr>
        <p:blipFill>
          <a:blip r:embed="rId2" cstate="print"/>
          <a:srcRect/>
          <a:stretch>
            <a:fillRect/>
          </a:stretch>
        </p:blipFill>
        <p:spPr bwMode="auto">
          <a:xfrm>
            <a:off x="755576" y="2060848"/>
            <a:ext cx="3810000" cy="28575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Не ныряйте в воду…</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002060"/>
                </a:solidFill>
              </a:rPr>
              <a:t>   </a:t>
            </a:r>
          </a:p>
          <a:p>
            <a:pPr>
              <a:buNone/>
            </a:pPr>
            <a:r>
              <a:rPr lang="ru-RU" sz="2000" b="1" dirty="0" smtClean="0">
                <a:solidFill>
                  <a:srgbClr val="002060"/>
                </a:solidFill>
              </a:rPr>
              <a:t>      Не ныряйте в воду, если вы не умеете правильно это делать: вы рискуете сильно удариться о дно, не рассчитав глубины. О воду, как бы неожиданно это ни звучало, тоже можно очень сильно удариться.</a:t>
            </a:r>
          </a:p>
          <a:p>
            <a:pPr>
              <a:buNone/>
            </a:pPr>
            <a:endParaRPr lang="ru-RU" dirty="0"/>
          </a:p>
        </p:txBody>
      </p:sp>
      <p:pic>
        <p:nvPicPr>
          <p:cNvPr id="4098" name="Picture 2" descr="C:\Users\rekom\Desktop\108-5-bezopasnost-letom-kartinki-330x209.jpg"/>
          <p:cNvPicPr>
            <a:picLocks noGrp="1" noChangeAspect="1" noChangeArrowheads="1"/>
          </p:cNvPicPr>
          <p:nvPr>
            <p:ph sz="half" idx="1"/>
          </p:nvPr>
        </p:nvPicPr>
        <p:blipFill>
          <a:blip r:embed="rId2" cstate="print"/>
          <a:srcRect/>
          <a:stretch>
            <a:fillRect/>
          </a:stretch>
        </p:blipFill>
        <p:spPr bwMode="auto">
          <a:xfrm>
            <a:off x="827584" y="1772816"/>
            <a:ext cx="3962627" cy="2509664"/>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Не заплывайте за буйки</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002060"/>
                </a:solidFill>
              </a:rPr>
              <a:t>      Если место купания огорожено буйками, никогда не заплывайте за них и не держитесь за них. Не плавайте на большие расстояния в одиночку, а также ночью. Не входите в воду, если поднялись большие волны. Держитесь подальше от любых кораблей и катеров, чтобы не попасть под их винты.</a:t>
            </a:r>
          </a:p>
          <a:p>
            <a:pPr>
              <a:buNone/>
            </a:pPr>
            <a:endParaRPr lang="ru-RU" sz="2000" b="1" dirty="0">
              <a:solidFill>
                <a:srgbClr val="002060"/>
              </a:solidFill>
            </a:endParaRPr>
          </a:p>
        </p:txBody>
      </p:sp>
      <p:pic>
        <p:nvPicPr>
          <p:cNvPr id="5122" name="Picture 2" descr="C:\Users\rekom\Desktop\108-2-bezopasnost-letom-kartinki-330x205.jpg"/>
          <p:cNvPicPr>
            <a:picLocks noGrp="1" noChangeAspect="1" noChangeArrowheads="1"/>
          </p:cNvPicPr>
          <p:nvPr>
            <p:ph sz="half" idx="1"/>
          </p:nvPr>
        </p:nvPicPr>
        <p:blipFill>
          <a:blip r:embed="rId2" cstate="print"/>
          <a:srcRect/>
          <a:stretch>
            <a:fillRect/>
          </a:stretch>
        </p:blipFill>
        <p:spPr bwMode="auto">
          <a:xfrm>
            <a:off x="465774" y="2060848"/>
            <a:ext cx="4172952" cy="259228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Устали плыть</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C00000"/>
                </a:solidFill>
              </a:rPr>
              <a:t>   </a:t>
            </a:r>
          </a:p>
          <a:p>
            <a:pPr>
              <a:buNone/>
            </a:pPr>
            <a:r>
              <a:rPr lang="ru-RU" sz="2000" b="1" dirty="0" smtClean="0">
                <a:solidFill>
                  <a:srgbClr val="002060"/>
                </a:solidFill>
              </a:rPr>
              <a:t>      Если вы устали плыть брассом или кролем, перевернитесь на спину. Плыть на спине легче всего, и вы сможете отдохнуть. Можно некоторое время просто полежать на поверхности воды лицом вверх.</a:t>
            </a:r>
          </a:p>
          <a:p>
            <a:pPr>
              <a:buNone/>
            </a:pPr>
            <a:endParaRPr lang="ru-RU" sz="2000" b="1" dirty="0">
              <a:solidFill>
                <a:srgbClr val="002060"/>
              </a:solidFill>
            </a:endParaRPr>
          </a:p>
        </p:txBody>
      </p:sp>
      <p:pic>
        <p:nvPicPr>
          <p:cNvPr id="14338" name="Picture 2" descr="C:\Users\rekom\Desktop\40557.jpg"/>
          <p:cNvPicPr>
            <a:picLocks noGrp="1" noChangeAspect="1" noChangeArrowheads="1"/>
          </p:cNvPicPr>
          <p:nvPr>
            <p:ph sz="half" idx="1"/>
          </p:nvPr>
        </p:nvPicPr>
        <p:blipFill>
          <a:blip r:embed="rId2" cstate="print"/>
          <a:srcRect/>
          <a:stretch>
            <a:fillRect/>
          </a:stretch>
        </p:blipFill>
        <p:spPr bwMode="auto">
          <a:xfrm>
            <a:off x="755576" y="1772816"/>
            <a:ext cx="4038600" cy="302743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Температура</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t>     </a:t>
            </a:r>
          </a:p>
          <a:p>
            <a:pPr>
              <a:buNone/>
            </a:pPr>
            <a:r>
              <a:rPr lang="ru-RU" sz="2000" b="1" dirty="0" smtClean="0">
                <a:solidFill>
                  <a:srgbClr val="002060"/>
                </a:solidFill>
              </a:rPr>
              <a:t>      Не купайтесь долго, особенно в холодной воде. Рекомендуемая температура воздуха должна быть </a:t>
            </a:r>
          </a:p>
          <a:p>
            <a:pPr>
              <a:buNone/>
            </a:pPr>
            <a:r>
              <a:rPr lang="ru-RU" sz="2000" b="1" dirty="0" smtClean="0">
                <a:solidFill>
                  <a:srgbClr val="002060"/>
                </a:solidFill>
              </a:rPr>
              <a:t>      20— 25 °С, а температура </a:t>
            </a:r>
          </a:p>
          <a:p>
            <a:pPr>
              <a:buNone/>
            </a:pPr>
            <a:r>
              <a:rPr lang="ru-RU" sz="2000" b="1" dirty="0" smtClean="0">
                <a:solidFill>
                  <a:srgbClr val="002060"/>
                </a:solidFill>
              </a:rPr>
              <a:t>      </a:t>
            </a:r>
            <a:r>
              <a:rPr lang="ru-RU" sz="2000" b="1" dirty="0" smtClean="0">
                <a:solidFill>
                  <a:srgbClr val="002060"/>
                </a:solidFill>
              </a:rPr>
              <a:t>воды </a:t>
            </a:r>
            <a:r>
              <a:rPr lang="ru-RU" sz="2000" b="1" dirty="0" smtClean="0">
                <a:solidFill>
                  <a:srgbClr val="002060"/>
                </a:solidFill>
              </a:rPr>
              <a:t>— от 17 до 19°С. Средняя продолжительность купания 10—15 минут.</a:t>
            </a:r>
          </a:p>
          <a:p>
            <a:pPr>
              <a:buNone/>
            </a:pPr>
            <a:endParaRPr lang="ru-RU" sz="2000" b="1" dirty="0">
              <a:solidFill>
                <a:srgbClr val="002060"/>
              </a:solidFill>
            </a:endParaRPr>
          </a:p>
        </p:txBody>
      </p:sp>
      <p:pic>
        <p:nvPicPr>
          <p:cNvPr id="6146" name="Picture 2" descr="C:\Users\rekom\Desktop\108-8-bezopasnost-letom-kartinki-330x206.jpg"/>
          <p:cNvPicPr>
            <a:picLocks noGrp="1" noChangeAspect="1" noChangeArrowheads="1"/>
          </p:cNvPicPr>
          <p:nvPr>
            <p:ph sz="half" idx="1"/>
          </p:nvPr>
        </p:nvPicPr>
        <p:blipFill>
          <a:blip r:embed="rId2" cstate="print"/>
          <a:srcRect/>
          <a:stretch>
            <a:fillRect/>
          </a:stretch>
        </p:blipFill>
        <p:spPr bwMode="auto">
          <a:xfrm>
            <a:off x="539552" y="1988840"/>
            <a:ext cx="4047940" cy="25268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Если судорога…</a:t>
            </a:r>
            <a:endParaRPr lang="ru-RU" sz="5400" b="1" dirty="0">
              <a:solidFill>
                <a:srgbClr val="C00000"/>
              </a:solidFill>
            </a:endParaRPr>
          </a:p>
        </p:txBody>
      </p:sp>
      <p:sp>
        <p:nvSpPr>
          <p:cNvPr id="6" name="Содержимое 5"/>
          <p:cNvSpPr>
            <a:spLocks noGrp="1"/>
          </p:cNvSpPr>
          <p:nvPr>
            <p:ph sz="half" idx="2"/>
          </p:nvPr>
        </p:nvSpPr>
        <p:spPr/>
        <p:txBody>
          <a:bodyPr/>
          <a:lstStyle/>
          <a:p>
            <a:pPr>
              <a:buNone/>
            </a:pPr>
            <a:r>
              <a:rPr lang="ru-RU" sz="2000" b="1" dirty="0" smtClean="0"/>
              <a:t>     </a:t>
            </a:r>
          </a:p>
          <a:p>
            <a:pPr>
              <a:buNone/>
            </a:pPr>
            <a:r>
              <a:rPr lang="ru-RU" sz="2000" b="1" dirty="0" smtClean="0">
                <a:solidFill>
                  <a:srgbClr val="002060"/>
                </a:solidFill>
              </a:rPr>
              <a:t>      </a:t>
            </a:r>
            <a:r>
              <a:rPr lang="ru-RU" sz="2000" b="1" dirty="0" smtClean="0">
                <a:solidFill>
                  <a:srgbClr val="002060"/>
                </a:solidFill>
              </a:rPr>
              <a:t>Если </a:t>
            </a:r>
            <a:r>
              <a:rPr lang="ru-RU" sz="2000" b="1" dirty="0" smtClean="0">
                <a:solidFill>
                  <a:srgbClr val="002060"/>
                </a:solidFill>
              </a:rPr>
              <a:t>вы почувствовали, что у вас сводит судорогой бедро, согните ногу в колене и рукой сильно потяните назад. Если свело икроножную мышцу, согните ногу и прижмите стопу к груди.</a:t>
            </a:r>
          </a:p>
          <a:p>
            <a:pPr>
              <a:buNone/>
            </a:pPr>
            <a:endParaRPr lang="ru-RU" dirty="0">
              <a:solidFill>
                <a:srgbClr val="002060"/>
              </a:solidFill>
            </a:endParaRPr>
          </a:p>
        </p:txBody>
      </p:sp>
      <p:pic>
        <p:nvPicPr>
          <p:cNvPr id="15362" name="Picture 2" descr="C:\Users\rekom\Desktop\134352.jpg"/>
          <p:cNvPicPr>
            <a:picLocks noGrp="1" noChangeAspect="1" noChangeArrowheads="1"/>
          </p:cNvPicPr>
          <p:nvPr>
            <p:ph sz="half" idx="1"/>
          </p:nvPr>
        </p:nvPicPr>
        <p:blipFill>
          <a:blip r:embed="rId2" cstate="print"/>
          <a:srcRect/>
          <a:stretch>
            <a:fillRect/>
          </a:stretch>
        </p:blipFill>
        <p:spPr bwMode="auto">
          <a:xfrm>
            <a:off x="755576" y="1700808"/>
            <a:ext cx="4038600" cy="302895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Игры в воде</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002060"/>
                </a:solidFill>
              </a:rPr>
              <a:t>   </a:t>
            </a:r>
          </a:p>
          <a:p>
            <a:pPr>
              <a:buNone/>
            </a:pPr>
            <a:r>
              <a:rPr lang="ru-RU" sz="2000" b="1" dirty="0" smtClean="0">
                <a:solidFill>
                  <a:srgbClr val="002060"/>
                </a:solidFill>
              </a:rPr>
              <a:t>     </a:t>
            </a:r>
            <a:r>
              <a:rPr lang="ru-RU" sz="2000" b="1" dirty="0" smtClean="0">
                <a:solidFill>
                  <a:srgbClr val="002060"/>
                </a:solidFill>
              </a:rPr>
              <a:t> </a:t>
            </a:r>
            <a:r>
              <a:rPr lang="ru-RU" sz="2000" b="1" dirty="0" smtClean="0">
                <a:solidFill>
                  <a:srgbClr val="002060"/>
                </a:solidFill>
              </a:rPr>
              <a:t> </a:t>
            </a:r>
            <a:r>
              <a:rPr lang="ru-RU" sz="2000" b="1" dirty="0" smtClean="0">
                <a:solidFill>
                  <a:srgbClr val="002060"/>
                </a:solidFill>
              </a:rPr>
              <a:t>Во время игр в воде будьте внимательны и аккуратны: избегайте захватов и погружений, так как в пылу игры кто-нибудь из вас может наглотаться воды. </a:t>
            </a:r>
            <a:endParaRPr lang="ru-RU" sz="2000" b="1" dirty="0" smtClean="0">
              <a:solidFill>
                <a:srgbClr val="002060"/>
              </a:solidFill>
            </a:endParaRPr>
          </a:p>
          <a:p>
            <a:pPr>
              <a:buNone/>
            </a:pPr>
            <a:r>
              <a:rPr lang="ru-RU" sz="2000" b="1" dirty="0" smtClean="0">
                <a:solidFill>
                  <a:srgbClr val="002060"/>
                </a:solidFill>
              </a:rPr>
              <a:t> </a:t>
            </a:r>
            <a:r>
              <a:rPr lang="ru-RU" sz="2000" b="1" dirty="0" smtClean="0">
                <a:solidFill>
                  <a:srgbClr val="002060"/>
                </a:solidFill>
              </a:rPr>
              <a:t>     </a:t>
            </a:r>
            <a:r>
              <a:rPr lang="ru-RU" sz="2000" b="1" dirty="0" smtClean="0">
                <a:solidFill>
                  <a:srgbClr val="002060"/>
                </a:solidFill>
              </a:rPr>
              <a:t>Не </a:t>
            </a:r>
            <a:r>
              <a:rPr lang="ru-RU" sz="2000" b="1" dirty="0" smtClean="0">
                <a:solidFill>
                  <a:srgbClr val="002060"/>
                </a:solidFill>
              </a:rPr>
              <a:t>стесняйтесь звать на помощь в опасной ситуации, но никогда не давайте ложных сигналов.</a:t>
            </a:r>
          </a:p>
          <a:p>
            <a:pPr>
              <a:buNone/>
            </a:pPr>
            <a:endParaRPr lang="ru-RU" dirty="0"/>
          </a:p>
        </p:txBody>
      </p:sp>
      <p:pic>
        <p:nvPicPr>
          <p:cNvPr id="16386" name="Picture 2" descr="C:\Users\rekom\Desktop\108-7-bezopasnost-letom-kartinki-330x210.jpg"/>
          <p:cNvPicPr>
            <a:picLocks noGrp="1" noChangeAspect="1" noChangeArrowheads="1"/>
          </p:cNvPicPr>
          <p:nvPr>
            <p:ph sz="half" idx="1"/>
          </p:nvPr>
        </p:nvPicPr>
        <p:blipFill>
          <a:blip r:embed="rId2" cstate="print"/>
          <a:srcRect/>
          <a:stretch>
            <a:fillRect/>
          </a:stretch>
        </p:blipFill>
        <p:spPr bwMode="auto">
          <a:xfrm>
            <a:off x="1115616" y="1340768"/>
            <a:ext cx="3143250" cy="2000250"/>
          </a:xfrm>
          <a:prstGeom prst="rect">
            <a:avLst/>
          </a:prstGeom>
          <a:noFill/>
        </p:spPr>
      </p:pic>
      <p:pic>
        <p:nvPicPr>
          <p:cNvPr id="16387" name="Picture 3" descr="C:\Users\rekom\Desktop\plyazhhhh-(article-picture2).jpg"/>
          <p:cNvPicPr>
            <a:picLocks noChangeAspect="1" noChangeArrowheads="1"/>
          </p:cNvPicPr>
          <p:nvPr/>
        </p:nvPicPr>
        <p:blipFill>
          <a:blip r:embed="rId3" cstate="print"/>
          <a:srcRect/>
          <a:stretch>
            <a:fillRect/>
          </a:stretch>
        </p:blipFill>
        <p:spPr bwMode="auto">
          <a:xfrm>
            <a:off x="572351" y="3645024"/>
            <a:ext cx="3999649" cy="26642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Теплое время года</a:t>
            </a:r>
            <a:endParaRPr lang="ru-RU" sz="5400" b="1" dirty="0">
              <a:solidFill>
                <a:srgbClr val="C00000"/>
              </a:solidFill>
            </a:endParaRPr>
          </a:p>
        </p:txBody>
      </p:sp>
      <p:sp>
        <p:nvSpPr>
          <p:cNvPr id="6" name="Содержимое 5"/>
          <p:cNvSpPr>
            <a:spLocks noGrp="1"/>
          </p:cNvSpPr>
          <p:nvPr>
            <p:ph sz="half" idx="2"/>
          </p:nvPr>
        </p:nvSpPr>
        <p:spPr>
          <a:xfrm>
            <a:off x="4648200" y="1600200"/>
            <a:ext cx="4172272" cy="4525963"/>
          </a:xfrm>
        </p:spPr>
        <p:txBody>
          <a:bodyPr>
            <a:normAutofit/>
          </a:bodyPr>
          <a:lstStyle/>
          <a:p>
            <a:pPr>
              <a:buNone/>
            </a:pPr>
            <a:r>
              <a:rPr lang="ru-RU" sz="2000" b="1" dirty="0" smtClean="0"/>
              <a:t>      </a:t>
            </a:r>
          </a:p>
          <a:p>
            <a:pPr>
              <a:buNone/>
            </a:pPr>
            <a:r>
              <a:rPr lang="ru-RU" sz="2000" b="1" dirty="0" smtClean="0">
                <a:solidFill>
                  <a:srgbClr val="002060"/>
                </a:solidFill>
              </a:rPr>
              <a:t>      Многие из нас в тёплое время года отправляются на реку, озеро или море. Но для </a:t>
            </a:r>
            <a:endParaRPr lang="ru-RU" sz="2000" b="1" dirty="0" smtClean="0">
              <a:solidFill>
                <a:srgbClr val="002060"/>
              </a:solidFill>
            </a:endParaRPr>
          </a:p>
          <a:p>
            <a:pPr>
              <a:buNone/>
            </a:pPr>
            <a:r>
              <a:rPr lang="ru-RU" sz="2000" b="1" dirty="0" smtClean="0">
                <a:solidFill>
                  <a:srgbClr val="002060"/>
                </a:solidFill>
              </a:rPr>
              <a:t> </a:t>
            </a:r>
            <a:r>
              <a:rPr lang="ru-RU" sz="2000" b="1" dirty="0" smtClean="0">
                <a:solidFill>
                  <a:srgbClr val="002060"/>
                </a:solidFill>
              </a:rPr>
              <a:t>      </a:t>
            </a:r>
            <a:r>
              <a:rPr lang="ru-RU" sz="2000" b="1" dirty="0" smtClean="0">
                <a:solidFill>
                  <a:srgbClr val="002060"/>
                </a:solidFill>
              </a:rPr>
              <a:t>того, чтобы </a:t>
            </a:r>
            <a:r>
              <a:rPr lang="ru-RU" sz="2000" b="1" dirty="0" smtClean="0">
                <a:solidFill>
                  <a:srgbClr val="002060"/>
                </a:solidFill>
              </a:rPr>
              <a:t>купание доставило вам истинное удовольствие, необходимо выполнение нескольких важных условий.</a:t>
            </a:r>
          </a:p>
          <a:p>
            <a:pPr>
              <a:buNone/>
            </a:pPr>
            <a:endParaRPr lang="ru-RU" sz="2000" b="1" dirty="0">
              <a:solidFill>
                <a:srgbClr val="002060"/>
              </a:solidFill>
            </a:endParaRPr>
          </a:p>
        </p:txBody>
      </p:sp>
      <p:pic>
        <p:nvPicPr>
          <p:cNvPr id="1026" name="Picture 2" descr="C:\Users\rekom\Desktop\108-bezopasnost-letom-kartinki.jpg"/>
          <p:cNvPicPr>
            <a:picLocks noGrp="1" noChangeAspect="1" noChangeArrowheads="1"/>
          </p:cNvPicPr>
          <p:nvPr>
            <p:ph sz="half" idx="1"/>
          </p:nvPr>
        </p:nvPicPr>
        <p:blipFill>
          <a:blip r:embed="rId2" cstate="print"/>
          <a:srcRect/>
          <a:stretch>
            <a:fillRect/>
          </a:stretch>
        </p:blipFill>
        <p:spPr bwMode="auto">
          <a:xfrm>
            <a:off x="480717" y="1916832"/>
            <a:ext cx="4271167" cy="26642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Если нужна помощь…</a:t>
            </a:r>
            <a:endParaRPr lang="ru-RU" sz="5400" b="1" dirty="0">
              <a:solidFill>
                <a:srgbClr val="C00000"/>
              </a:solidFill>
            </a:endParaRPr>
          </a:p>
        </p:txBody>
      </p:sp>
      <p:sp>
        <p:nvSpPr>
          <p:cNvPr id="6" name="Содержимое 5"/>
          <p:cNvSpPr>
            <a:spLocks noGrp="1"/>
          </p:cNvSpPr>
          <p:nvPr>
            <p:ph sz="half" idx="2"/>
          </p:nvPr>
        </p:nvSpPr>
        <p:spPr/>
        <p:txBody>
          <a:bodyPr>
            <a:normAutofit fontScale="92500"/>
          </a:bodyPr>
          <a:lstStyle/>
          <a:p>
            <a:pPr>
              <a:buNone/>
            </a:pPr>
            <a:r>
              <a:rPr lang="ru-RU" dirty="0" smtClean="0"/>
              <a:t>      </a:t>
            </a:r>
          </a:p>
          <a:p>
            <a:pPr>
              <a:buNone/>
            </a:pPr>
            <a:r>
              <a:rPr lang="ru-RU" sz="2200" b="1" dirty="0" smtClean="0">
                <a:solidFill>
                  <a:srgbClr val="002060"/>
                </a:solidFill>
              </a:rPr>
              <a:t>      Если вы видите, что кому-либо из купающихся нужна помощь, зовите на помощь других людей. Если помочь можете только вы, найдите предмет, с помощью которого утопающий сможет удержаться на плаву. Это может быть спасательный круг, матрас, резиновая камера — словом, любой плавучий предмет, за который можно схватиться.</a:t>
            </a:r>
          </a:p>
          <a:p>
            <a:pPr>
              <a:buNone/>
            </a:pPr>
            <a:endParaRPr lang="ru-RU" sz="2200" b="1" dirty="0">
              <a:solidFill>
                <a:srgbClr val="002060"/>
              </a:solidFill>
            </a:endParaRPr>
          </a:p>
        </p:txBody>
      </p:sp>
      <p:pic>
        <p:nvPicPr>
          <p:cNvPr id="17410" name="Picture 2" descr="C:\Users\rekom\Desktop\108-9-bezopasnost-letom-kartinki-330x208.jpg"/>
          <p:cNvPicPr>
            <a:picLocks noGrp="1" noChangeAspect="1" noChangeArrowheads="1"/>
          </p:cNvPicPr>
          <p:nvPr>
            <p:ph sz="half" idx="1"/>
          </p:nvPr>
        </p:nvPicPr>
        <p:blipFill>
          <a:blip r:embed="rId2" cstate="print"/>
          <a:srcRect/>
          <a:stretch>
            <a:fillRect/>
          </a:stretch>
        </p:blipFill>
        <p:spPr bwMode="auto">
          <a:xfrm>
            <a:off x="467544" y="2420888"/>
            <a:ext cx="4195841" cy="2644651"/>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Помощь утопающему</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t>     </a:t>
            </a:r>
          </a:p>
          <a:p>
            <a:pPr>
              <a:buNone/>
            </a:pPr>
            <a:r>
              <a:rPr lang="ru-RU" sz="2000" b="1" dirty="0" smtClean="0">
                <a:solidFill>
                  <a:srgbClr val="002060"/>
                </a:solidFill>
              </a:rPr>
              <a:t>      В самом крайнем случае плывите на помощь утопающему и только при условии, что вы хорошо плаваете и владеете приёмами спасения. (Утопающий человек находится в состоянии паники и совершенно не контролирует свои действия).</a:t>
            </a:r>
          </a:p>
          <a:p>
            <a:endParaRPr lang="ru-RU" dirty="0">
              <a:solidFill>
                <a:srgbClr val="002060"/>
              </a:solidFill>
            </a:endParaRPr>
          </a:p>
        </p:txBody>
      </p:sp>
      <p:pic>
        <p:nvPicPr>
          <p:cNvPr id="18434" name="Picture 2" descr="C:\Users\rekom\Desktop\333.jpg"/>
          <p:cNvPicPr>
            <a:picLocks noGrp="1" noChangeAspect="1" noChangeArrowheads="1"/>
          </p:cNvPicPr>
          <p:nvPr>
            <p:ph sz="half" idx="1"/>
          </p:nvPr>
        </p:nvPicPr>
        <p:blipFill>
          <a:blip r:embed="rId2" cstate="print"/>
          <a:srcRect/>
          <a:stretch>
            <a:fillRect/>
          </a:stretch>
        </p:blipFill>
        <p:spPr bwMode="auto">
          <a:xfrm>
            <a:off x="827584" y="2204864"/>
            <a:ext cx="3763516" cy="258741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smtClean="0">
                <a:solidFill>
                  <a:srgbClr val="C00000"/>
                </a:solidFill>
              </a:rPr>
              <a:t>    Спасение </a:t>
            </a:r>
            <a:r>
              <a:rPr lang="ru-RU" sz="5400" b="1" dirty="0" smtClean="0">
                <a:solidFill>
                  <a:srgbClr val="C00000"/>
                </a:solidFill>
              </a:rPr>
              <a:t>утопающего</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002060"/>
                </a:solidFill>
              </a:rPr>
              <a:t>   </a:t>
            </a:r>
          </a:p>
          <a:p>
            <a:pPr>
              <a:buNone/>
            </a:pPr>
            <a:r>
              <a:rPr lang="ru-RU" sz="2000" b="1" dirty="0" smtClean="0">
                <a:solidFill>
                  <a:srgbClr val="002060"/>
                </a:solidFill>
              </a:rPr>
              <a:t>      Утопающий обязательно будет цепко хвататься за вас, карабкаться наверх и может утопить вас вместо того, чтобы спастись. Подплыв к утопающему, помогите ему держаться на воде и выплывайте вместе с ним на такое место водоёма, где вы оба можете встать на дно.</a:t>
            </a:r>
          </a:p>
          <a:p>
            <a:pPr>
              <a:buNone/>
            </a:pPr>
            <a:endParaRPr lang="ru-RU" sz="2000" b="1" dirty="0" smtClean="0">
              <a:solidFill>
                <a:srgbClr val="002060"/>
              </a:solidFill>
            </a:endParaRPr>
          </a:p>
        </p:txBody>
      </p:sp>
      <p:pic>
        <p:nvPicPr>
          <p:cNvPr id="19458" name="Picture 2" descr="C:\Users\rekom\Desktop\icon_1344227955_34_Bespechnost_na_vode_opasna.jpg"/>
          <p:cNvPicPr>
            <a:picLocks noGrp="1" noChangeAspect="1" noChangeArrowheads="1"/>
          </p:cNvPicPr>
          <p:nvPr>
            <p:ph sz="half" idx="1"/>
          </p:nvPr>
        </p:nvPicPr>
        <p:blipFill>
          <a:blip r:embed="rId2" cstate="print"/>
          <a:srcRect/>
          <a:stretch>
            <a:fillRect/>
          </a:stretch>
        </p:blipFill>
        <p:spPr bwMode="auto">
          <a:xfrm>
            <a:off x="683568" y="2204864"/>
            <a:ext cx="4038600" cy="2695405"/>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908720"/>
            <a:ext cx="8229600" cy="508918"/>
          </a:xfrm>
        </p:spPr>
        <p:txBody>
          <a:bodyPr>
            <a:noAutofit/>
          </a:bodyPr>
          <a:lstStyle/>
          <a:p>
            <a:r>
              <a:rPr lang="ru-RU" sz="6600" b="1" dirty="0" smtClean="0">
                <a:solidFill>
                  <a:srgbClr val="FF0000"/>
                </a:solidFill>
              </a:rPr>
              <a:t>Будьте осторожны </a:t>
            </a:r>
            <a:br>
              <a:rPr lang="ru-RU" sz="6600" b="1" dirty="0" smtClean="0">
                <a:solidFill>
                  <a:srgbClr val="FF0000"/>
                </a:solidFill>
              </a:rPr>
            </a:br>
            <a:r>
              <a:rPr lang="ru-RU" sz="6600" b="1" dirty="0" smtClean="0">
                <a:solidFill>
                  <a:srgbClr val="FF0000"/>
                </a:solidFill>
              </a:rPr>
              <a:t>на воде!</a:t>
            </a:r>
            <a:endParaRPr lang="ru-RU" sz="6600" b="1" dirty="0">
              <a:solidFill>
                <a:srgbClr val="FF0000"/>
              </a:solidFill>
            </a:endParaRPr>
          </a:p>
        </p:txBody>
      </p:sp>
      <p:pic>
        <p:nvPicPr>
          <p:cNvPr id="21506" name="Picture 2" descr="C:\Users\rekom\Desktop\3925_045.jpg"/>
          <p:cNvPicPr>
            <a:picLocks noGrp="1" noChangeAspect="1" noChangeArrowheads="1"/>
          </p:cNvPicPr>
          <p:nvPr>
            <p:ph idx="1"/>
          </p:nvPr>
        </p:nvPicPr>
        <p:blipFill>
          <a:blip r:embed="rId2" cstate="print"/>
          <a:srcRect/>
          <a:stretch>
            <a:fillRect/>
          </a:stretch>
        </p:blipFill>
        <p:spPr bwMode="auto">
          <a:xfrm>
            <a:off x="1763688" y="2276872"/>
            <a:ext cx="5568618" cy="4176464"/>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8" name="Содержимое 7"/>
          <p:cNvSpPr>
            <a:spLocks noGrp="1"/>
          </p:cNvSpPr>
          <p:nvPr>
            <p:ph idx="1"/>
          </p:nvPr>
        </p:nvSpPr>
        <p:spPr/>
        <p:txBody>
          <a:bodyPr>
            <a:normAutofit/>
          </a:bodyPr>
          <a:lstStyle/>
          <a:p>
            <a:pPr>
              <a:buNone/>
            </a:pPr>
            <a:r>
              <a:rPr lang="ru-RU" sz="2800" b="1" dirty="0" smtClean="0">
                <a:solidFill>
                  <a:srgbClr val="C00000"/>
                </a:solidFill>
              </a:rPr>
              <a:t>                          Презентацию подготовила</a:t>
            </a:r>
          </a:p>
          <a:p>
            <a:pPr>
              <a:buNone/>
            </a:pPr>
            <a:r>
              <a:rPr lang="ru-RU" sz="2800" b="1" dirty="0" smtClean="0">
                <a:solidFill>
                  <a:srgbClr val="C00000"/>
                </a:solidFill>
              </a:rPr>
              <a:t>                  </a:t>
            </a:r>
            <a:r>
              <a:rPr lang="ru-RU" sz="2800" b="1" dirty="0" err="1" smtClean="0">
                <a:solidFill>
                  <a:srgbClr val="C00000"/>
                </a:solidFill>
              </a:rPr>
              <a:t>Сироштанова</a:t>
            </a:r>
            <a:r>
              <a:rPr lang="ru-RU" sz="2800" b="1" dirty="0" smtClean="0">
                <a:solidFill>
                  <a:srgbClr val="C00000"/>
                </a:solidFill>
              </a:rPr>
              <a:t> Е.А., МБОУ СОШ № 76,</a:t>
            </a:r>
          </a:p>
          <a:p>
            <a:pPr>
              <a:buNone/>
            </a:pPr>
            <a:r>
              <a:rPr lang="ru-RU" sz="2800" b="1" dirty="0" smtClean="0">
                <a:solidFill>
                  <a:srgbClr val="C00000"/>
                </a:solidFill>
              </a:rPr>
              <a:t>                                п. Гигант, 2014 год</a:t>
            </a:r>
            <a:endParaRPr lang="ru-RU" sz="2800" b="1" dirty="0">
              <a:solidFill>
                <a:srgbClr val="C00000"/>
              </a:solidFill>
            </a:endParaRP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800" b="1" dirty="0" smtClean="0">
                <a:solidFill>
                  <a:srgbClr val="C00000"/>
                </a:solidFill>
              </a:rPr>
              <a:t>     </a:t>
            </a:r>
            <a:r>
              <a:rPr lang="ru-RU" sz="5400" b="1" dirty="0" smtClean="0">
                <a:solidFill>
                  <a:srgbClr val="C00000"/>
                </a:solidFill>
              </a:rPr>
              <a:t>Самое важное условие</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C00000"/>
                </a:solidFill>
              </a:rPr>
              <a:t>      Первое и самое важное условие — уметь плавать! </a:t>
            </a:r>
          </a:p>
          <a:p>
            <a:pPr>
              <a:buNone/>
            </a:pPr>
            <a:r>
              <a:rPr lang="ru-RU" sz="2000" b="1" dirty="0" smtClean="0">
                <a:solidFill>
                  <a:srgbClr val="002060"/>
                </a:solidFill>
              </a:rPr>
              <a:t>       Обязательно попросите родителей или других взрослых, чтобы они научили вас плавать. Человек, умеющий плавать, уверенно чувствует себя в воде и может позволить себе не барахтаться у берега, а находиться от него на довольно значительном расстоянии.</a:t>
            </a:r>
          </a:p>
          <a:p>
            <a:pPr>
              <a:buNone/>
            </a:pPr>
            <a:endParaRPr lang="ru-RU" sz="2000" b="1" dirty="0">
              <a:solidFill>
                <a:srgbClr val="C00000"/>
              </a:solidFill>
            </a:endParaRPr>
          </a:p>
        </p:txBody>
      </p:sp>
      <p:pic>
        <p:nvPicPr>
          <p:cNvPr id="2050" name="Picture 2" descr="C:\Users\rekom\Desktop\108-1-bezopasnost-letom-kartinki-330x208.jpg"/>
          <p:cNvPicPr>
            <a:picLocks noGrp="1" noChangeAspect="1" noChangeArrowheads="1"/>
          </p:cNvPicPr>
          <p:nvPr>
            <p:ph sz="half" idx="1"/>
          </p:nvPr>
        </p:nvPicPr>
        <p:blipFill>
          <a:blip r:embed="rId2" cstate="print"/>
          <a:srcRect/>
          <a:stretch>
            <a:fillRect/>
          </a:stretch>
        </p:blipFill>
        <p:spPr bwMode="auto">
          <a:xfrm>
            <a:off x="683568" y="2276872"/>
            <a:ext cx="3884279" cy="2448272"/>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Состояние воды</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002060"/>
                </a:solidFill>
              </a:rPr>
              <a:t>      Приятнее всего плавать в естественных водных бассейнах, на берегах которых оборудованы хорошие пляжи.</a:t>
            </a:r>
          </a:p>
          <a:p>
            <a:pPr>
              <a:buNone/>
            </a:pPr>
            <a:r>
              <a:rPr lang="ru-RU" sz="2000" b="1" dirty="0" smtClean="0">
                <a:solidFill>
                  <a:srgbClr val="002060"/>
                </a:solidFill>
              </a:rPr>
              <a:t>      </a:t>
            </a:r>
          </a:p>
          <a:p>
            <a:pPr>
              <a:buNone/>
            </a:pPr>
            <a:r>
              <a:rPr lang="ru-RU" sz="2000" b="1" dirty="0" smtClean="0">
                <a:solidFill>
                  <a:srgbClr val="002060"/>
                </a:solidFill>
              </a:rPr>
              <a:t>       Прежде чем войти в воду, обязательно убедитесь в том, что она чистая. </a:t>
            </a:r>
          </a:p>
          <a:p>
            <a:pPr>
              <a:buNone/>
            </a:pPr>
            <a:r>
              <a:rPr lang="ru-RU" sz="2000" b="1" dirty="0" smtClean="0">
                <a:solidFill>
                  <a:srgbClr val="002060"/>
                </a:solidFill>
              </a:rPr>
              <a:t>       </a:t>
            </a:r>
          </a:p>
          <a:p>
            <a:pPr>
              <a:buNone/>
            </a:pPr>
            <a:r>
              <a:rPr lang="ru-RU" sz="2000" b="1" dirty="0" smtClean="0">
                <a:solidFill>
                  <a:srgbClr val="C00000"/>
                </a:solidFill>
              </a:rPr>
              <a:t>       Не купайтесь в грязной воде!</a:t>
            </a:r>
          </a:p>
          <a:p>
            <a:pPr>
              <a:buNone/>
            </a:pPr>
            <a:endParaRPr lang="ru-RU" sz="2000" b="1" dirty="0">
              <a:solidFill>
                <a:srgbClr val="C00000"/>
              </a:solidFill>
            </a:endParaRPr>
          </a:p>
        </p:txBody>
      </p:sp>
      <p:pic>
        <p:nvPicPr>
          <p:cNvPr id="7170" name="Picture 2" descr="C:\Users\rekom\Desktop\t-660x494.jpg"/>
          <p:cNvPicPr>
            <a:picLocks noGrp="1" noChangeAspect="1" noChangeArrowheads="1"/>
          </p:cNvPicPr>
          <p:nvPr>
            <p:ph sz="half" idx="1"/>
          </p:nvPr>
        </p:nvPicPr>
        <p:blipFill>
          <a:blip r:embed="rId2" cstate="print"/>
          <a:srcRect/>
          <a:stretch>
            <a:fillRect/>
          </a:stretch>
        </p:blipFill>
        <p:spPr bwMode="auto">
          <a:xfrm>
            <a:off x="611560" y="1772816"/>
            <a:ext cx="4038600" cy="3022831"/>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Чистота водоема</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t>      </a:t>
            </a:r>
          </a:p>
          <a:p>
            <a:pPr>
              <a:buNone/>
            </a:pPr>
            <a:r>
              <a:rPr lang="ru-RU" sz="2000" b="1" dirty="0" smtClean="0">
                <a:solidFill>
                  <a:srgbClr val="002060"/>
                </a:solidFill>
              </a:rPr>
              <a:t>      Случайно наглотавшись такой воды, вы можете получить сильное расстройство кишечника. Если вы не можете определить чистоту водоёма сами, спросите об этом родителей или местных жителей.</a:t>
            </a:r>
          </a:p>
          <a:p>
            <a:pPr>
              <a:buNone/>
            </a:pPr>
            <a:endParaRPr lang="ru-RU" dirty="0">
              <a:solidFill>
                <a:srgbClr val="002060"/>
              </a:solidFill>
            </a:endParaRPr>
          </a:p>
        </p:txBody>
      </p:sp>
      <p:pic>
        <p:nvPicPr>
          <p:cNvPr id="8194" name="Picture 2" descr="C:\Users\rekom\Desktop\127.jpg"/>
          <p:cNvPicPr>
            <a:picLocks noGrp="1" noChangeAspect="1" noChangeArrowheads="1"/>
          </p:cNvPicPr>
          <p:nvPr>
            <p:ph sz="half" idx="1"/>
          </p:nvPr>
        </p:nvPicPr>
        <p:blipFill>
          <a:blip r:embed="rId2" cstate="print"/>
          <a:srcRect/>
          <a:stretch>
            <a:fillRect/>
          </a:stretch>
        </p:blipFill>
        <p:spPr bwMode="auto">
          <a:xfrm>
            <a:off x="683568" y="2060848"/>
            <a:ext cx="4038600" cy="2671245"/>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Место купания</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t>     </a:t>
            </a:r>
          </a:p>
          <a:p>
            <a:pPr>
              <a:buNone/>
            </a:pPr>
            <a:r>
              <a:rPr lang="ru-RU" sz="2000" b="1" dirty="0" smtClean="0">
                <a:solidFill>
                  <a:srgbClr val="C00000"/>
                </a:solidFill>
              </a:rPr>
              <a:t>      </a:t>
            </a:r>
            <a:r>
              <a:rPr lang="ru-RU" sz="2000" b="1" u="sng" dirty="0" smtClean="0">
                <a:solidFill>
                  <a:srgbClr val="C00000"/>
                </a:solidFill>
              </a:rPr>
              <a:t>Никогда не купайтесь в неизвестных водоёмах, а также в водоёмах, покрытых тиной и ряской! При выборе места для купания не забывайте проверять дно!</a:t>
            </a:r>
            <a:endParaRPr lang="ru-RU" sz="2000" u="sng" dirty="0">
              <a:solidFill>
                <a:srgbClr val="C00000"/>
              </a:solidFill>
            </a:endParaRPr>
          </a:p>
        </p:txBody>
      </p:sp>
      <p:pic>
        <p:nvPicPr>
          <p:cNvPr id="1026" name="Picture 2" descr="C:\Users\rekom\Desktop\108-4-bezopasnost-letom-kartinki-330x211.jpg"/>
          <p:cNvPicPr>
            <a:picLocks noGrp="1" noChangeAspect="1" noChangeArrowheads="1"/>
          </p:cNvPicPr>
          <p:nvPr>
            <p:ph sz="half" idx="1"/>
          </p:nvPr>
        </p:nvPicPr>
        <p:blipFill>
          <a:blip r:embed="rId2" cstate="print"/>
          <a:srcRect/>
          <a:stretch>
            <a:fillRect/>
          </a:stretch>
        </p:blipFill>
        <p:spPr bwMode="auto">
          <a:xfrm>
            <a:off x="488020" y="1844824"/>
            <a:ext cx="4166909" cy="26642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Глубина водоема</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002060"/>
                </a:solidFill>
              </a:rPr>
              <a:t>      Удостоверьтесь в том, что на дне водоёма нет острых </a:t>
            </a:r>
            <a:r>
              <a:rPr lang="ru-RU" sz="2000" b="1" dirty="0" smtClean="0">
                <a:solidFill>
                  <a:srgbClr val="002060"/>
                </a:solidFill>
              </a:rPr>
              <a:t>камней, веток, железных </a:t>
            </a:r>
            <a:r>
              <a:rPr lang="ru-RU" sz="2000" b="1" dirty="0" smtClean="0">
                <a:solidFill>
                  <a:srgbClr val="002060"/>
                </a:solidFill>
              </a:rPr>
              <a:t>прутьев. Осторожно определите глубину водоёма в том месте, где собираетесь купаться. Бывает, что мелкое место внезапно сменяется глубоким, и вы, неожиданно потеряв опору, можете начать паниковать.</a:t>
            </a:r>
          </a:p>
          <a:p>
            <a:pPr>
              <a:buNone/>
            </a:pPr>
            <a:endParaRPr lang="ru-RU" sz="2000" b="1" dirty="0">
              <a:solidFill>
                <a:srgbClr val="002060"/>
              </a:solidFill>
            </a:endParaRPr>
          </a:p>
        </p:txBody>
      </p:sp>
      <p:pic>
        <p:nvPicPr>
          <p:cNvPr id="13314" name="Picture 2" descr="C:\Users\rekom\Desktop\67102732_16.jpg"/>
          <p:cNvPicPr>
            <a:picLocks noGrp="1" noChangeAspect="1" noChangeArrowheads="1"/>
          </p:cNvPicPr>
          <p:nvPr>
            <p:ph sz="half" idx="1"/>
          </p:nvPr>
        </p:nvPicPr>
        <p:blipFill>
          <a:blip r:embed="rId2" cstate="print"/>
          <a:srcRect/>
          <a:stretch>
            <a:fillRect/>
          </a:stretch>
        </p:blipFill>
        <p:spPr bwMode="auto">
          <a:xfrm>
            <a:off x="683568" y="1916832"/>
            <a:ext cx="4038600" cy="30304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Глубина водоема</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solidFill>
                  <a:srgbClr val="002060"/>
                </a:solidFill>
              </a:rPr>
              <a:t>      Если вы плохо плаваете, никогда не купайтесь в одиночку. Не заходите в воду глубже, чем по пояс. Используйте надувные матрасы, чтобы удержаться на воде, но помните, что плавать на матрасе опасно. Попросите родителей или других взрослых понаблюдать за вами, пока вы будете плавать на нём.</a:t>
            </a:r>
          </a:p>
          <a:p>
            <a:pPr>
              <a:buNone/>
            </a:pPr>
            <a:endParaRPr lang="ru-RU" sz="2000" b="1" dirty="0">
              <a:solidFill>
                <a:srgbClr val="002060"/>
              </a:solidFill>
            </a:endParaRPr>
          </a:p>
        </p:txBody>
      </p:sp>
      <p:pic>
        <p:nvPicPr>
          <p:cNvPr id="2050" name="Picture 2" descr="C:\Users\rekom\Desktop\108-3-bezopasnost-letom-kartinki-330x210.jpg"/>
          <p:cNvPicPr>
            <a:picLocks noGrp="1" noChangeAspect="1" noChangeArrowheads="1"/>
          </p:cNvPicPr>
          <p:nvPr>
            <p:ph sz="half" idx="1"/>
          </p:nvPr>
        </p:nvPicPr>
        <p:blipFill>
          <a:blip r:embed="rId2" cstate="print"/>
          <a:srcRect/>
          <a:stretch>
            <a:fillRect/>
          </a:stretch>
        </p:blipFill>
        <p:spPr bwMode="auto">
          <a:xfrm>
            <a:off x="539552" y="1988840"/>
            <a:ext cx="4104456" cy="261192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b="1" dirty="0" smtClean="0">
                <a:solidFill>
                  <a:srgbClr val="C00000"/>
                </a:solidFill>
              </a:rPr>
              <a:t>      Течение в водоеме</a:t>
            </a:r>
            <a:endParaRPr lang="ru-RU" sz="5400" b="1" dirty="0">
              <a:solidFill>
                <a:srgbClr val="C00000"/>
              </a:solidFill>
            </a:endParaRPr>
          </a:p>
        </p:txBody>
      </p:sp>
      <p:sp>
        <p:nvSpPr>
          <p:cNvPr id="6" name="Содержимое 5"/>
          <p:cNvSpPr>
            <a:spLocks noGrp="1"/>
          </p:cNvSpPr>
          <p:nvPr>
            <p:ph sz="half" idx="2"/>
          </p:nvPr>
        </p:nvSpPr>
        <p:spPr/>
        <p:txBody>
          <a:bodyPr>
            <a:normAutofit/>
          </a:bodyPr>
          <a:lstStyle/>
          <a:p>
            <a:pPr>
              <a:buNone/>
            </a:pPr>
            <a:r>
              <a:rPr lang="ru-RU" sz="2000" b="1" dirty="0" smtClean="0"/>
              <a:t>    </a:t>
            </a:r>
          </a:p>
          <a:p>
            <a:pPr>
              <a:buNone/>
            </a:pPr>
            <a:r>
              <a:rPr lang="ru-RU" sz="2000" b="1" dirty="0" smtClean="0">
                <a:solidFill>
                  <a:srgbClr val="002060"/>
                </a:solidFill>
              </a:rPr>
              <a:t>      Не купайтесь в водоёмах с сильным течением: вас может отнести на значительное расстояние от суши. </a:t>
            </a:r>
            <a:endParaRPr lang="ru-RU" sz="2000" b="1" dirty="0" smtClean="0">
              <a:solidFill>
                <a:srgbClr val="002060"/>
              </a:solidFill>
            </a:endParaRPr>
          </a:p>
          <a:p>
            <a:pPr>
              <a:buNone/>
            </a:pPr>
            <a:r>
              <a:rPr lang="ru-RU" sz="2000" b="1" dirty="0" smtClean="0">
                <a:solidFill>
                  <a:srgbClr val="002060"/>
                </a:solidFill>
              </a:rPr>
              <a:t> </a:t>
            </a:r>
            <a:r>
              <a:rPr lang="ru-RU" sz="2000" b="1" dirty="0" smtClean="0">
                <a:solidFill>
                  <a:srgbClr val="002060"/>
                </a:solidFill>
              </a:rPr>
              <a:t>     </a:t>
            </a:r>
            <a:r>
              <a:rPr lang="ru-RU" sz="2000" b="1" dirty="0" smtClean="0">
                <a:solidFill>
                  <a:srgbClr val="002060"/>
                </a:solidFill>
              </a:rPr>
              <a:t>Не </a:t>
            </a:r>
            <a:r>
              <a:rPr lang="ru-RU" sz="2000" b="1" dirty="0" smtClean="0">
                <a:solidFill>
                  <a:srgbClr val="002060"/>
                </a:solidFill>
              </a:rPr>
              <a:t>плывите против течения. Это отнимет у вас слишком много сил. Плывите по течению, постепенно приближаясь к берегу.</a:t>
            </a:r>
          </a:p>
          <a:p>
            <a:pPr>
              <a:buNone/>
            </a:pPr>
            <a:endParaRPr lang="ru-RU" sz="2000" b="1" dirty="0"/>
          </a:p>
        </p:txBody>
      </p:sp>
      <p:pic>
        <p:nvPicPr>
          <p:cNvPr id="3074" name="Picture 2" descr="C:\Users\rekom\Desktop\108-6-bezopasnost-letom-kartinki-330x207.jpg"/>
          <p:cNvPicPr>
            <a:picLocks noGrp="1" noChangeAspect="1" noChangeArrowheads="1"/>
          </p:cNvPicPr>
          <p:nvPr>
            <p:ph sz="half" idx="1"/>
          </p:nvPr>
        </p:nvPicPr>
        <p:blipFill>
          <a:blip r:embed="rId2" cstate="print"/>
          <a:srcRect/>
          <a:stretch>
            <a:fillRect/>
          </a:stretch>
        </p:blipFill>
        <p:spPr bwMode="auto">
          <a:xfrm>
            <a:off x="683568" y="2204864"/>
            <a:ext cx="3985729" cy="2500139"/>
          </a:xfrm>
          <a:prstGeom prst="rect">
            <a:avLst/>
          </a:prstGeom>
          <a:noFill/>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934</Words>
  <Application>Microsoft Office PowerPoint</Application>
  <PresentationFormat>Экран (4:3)</PresentationFormat>
  <Paragraphs>74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     Теплое время года</vt:lpstr>
      <vt:lpstr>     Самое важное условие</vt:lpstr>
      <vt:lpstr>      Состояние воды</vt:lpstr>
      <vt:lpstr>     Чистота водоема</vt:lpstr>
      <vt:lpstr>    Место купания</vt:lpstr>
      <vt:lpstr>    Глубина водоема</vt:lpstr>
      <vt:lpstr>      Глубина водоема</vt:lpstr>
      <vt:lpstr>      Течение в водоеме</vt:lpstr>
      <vt:lpstr>      Морские обитатели</vt:lpstr>
      <vt:lpstr>     Морские обитатели</vt:lpstr>
      <vt:lpstr>     Медузы</vt:lpstr>
      <vt:lpstr>    Медузы</vt:lpstr>
      <vt:lpstr>     Не ныряйте в воду…</vt:lpstr>
      <vt:lpstr>Не заплывайте за буйки</vt:lpstr>
      <vt:lpstr>    Устали плыть</vt:lpstr>
      <vt:lpstr>     Температура</vt:lpstr>
      <vt:lpstr>     Если судорога…</vt:lpstr>
      <vt:lpstr>  Игры в воде</vt:lpstr>
      <vt:lpstr>       Если нужна помощь…</vt:lpstr>
      <vt:lpstr>    Помощь утопающему</vt:lpstr>
      <vt:lpstr>    Спасение утопающего</vt:lpstr>
      <vt:lpstr>Будьте осторожны  на воде!</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rekom</dc:creator>
  <cp:lastModifiedBy>rekom</cp:lastModifiedBy>
  <cp:revision>21</cp:revision>
  <dcterms:created xsi:type="dcterms:W3CDTF">2014-05-03T13:21:18Z</dcterms:created>
  <dcterms:modified xsi:type="dcterms:W3CDTF">2014-05-23T05:31:55Z</dcterms:modified>
</cp:coreProperties>
</file>