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6" r:id="rId9"/>
    <p:sldId id="274" r:id="rId10"/>
    <p:sldId id="275" r:id="rId11"/>
    <p:sldId id="277" r:id="rId12"/>
    <p:sldId id="278" r:id="rId13"/>
    <p:sldId id="290" r:id="rId14"/>
    <p:sldId id="268" r:id="rId15"/>
    <p:sldId id="270" r:id="rId16"/>
    <p:sldId id="276" r:id="rId17"/>
    <p:sldId id="279" r:id="rId18"/>
    <p:sldId id="280" r:id="rId19"/>
    <p:sldId id="281" r:id="rId20"/>
    <p:sldId id="291" r:id="rId21"/>
    <p:sldId id="273" r:id="rId22"/>
    <p:sldId id="283" r:id="rId23"/>
    <p:sldId id="282" r:id="rId24"/>
    <p:sldId id="284" r:id="rId25"/>
    <p:sldId id="285" r:id="rId26"/>
    <p:sldId id="286" r:id="rId27"/>
    <p:sldId id="287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0000"/>
    <a:srgbClr val="FFD1D1"/>
    <a:srgbClr val="FFA3A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8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0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dancingchair.ru/article/518/" TargetMode="External"/><Relationship Id="rId13" Type="http://schemas.openxmlformats.org/officeDocument/2006/relationships/hyperlink" Target="http://ochenwolf.blogspot.ru/" TargetMode="External"/><Relationship Id="rId3" Type="http://schemas.openxmlformats.org/officeDocument/2006/relationships/hyperlink" Target="http://pedsovet.su/load/321-1-0-32886" TargetMode="External"/><Relationship Id="rId7" Type="http://schemas.openxmlformats.org/officeDocument/2006/relationships/hyperlink" Target="http://gym1528.ru/media/documents/pchycology/detam/kak_prav_org_mesto_pri_rabote_za_comp.pdf" TargetMode="External"/><Relationship Id="rId12" Type="http://schemas.openxmlformats.org/officeDocument/2006/relationships/hyperlink" Target="http://murmansk-nordika.blogspot.ru/2012/07/blog-post_2077.html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://www.tmsam.ru/mimi-rukovodstvo/osnovnye-pravila-bezopasnosti-v-dome.html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balanced-nutrition.ru/articles-news/16-kak-ochistit-vodoprovodnuyu-vodu.html" TargetMode="External"/><Relationship Id="rId11" Type="http://schemas.openxmlformats.org/officeDocument/2006/relationships/hyperlink" Target="http://s1701.zouo.ru/index.php?id=427" TargetMode="External"/><Relationship Id="rId5" Type="http://schemas.openxmlformats.org/officeDocument/2006/relationships/hyperlink" Target="http://vln.dp.ua/blogs/vitaliy/otklyuchenie_pitevoy_vod3-1/" TargetMode="External"/><Relationship Id="rId15" Type="http://schemas.openxmlformats.org/officeDocument/2006/relationships/hyperlink" Target="http://school20.admsurgut.ru/uchenik/inform/bezopasnoct/" TargetMode="External"/><Relationship Id="rId10" Type="http://schemas.openxmlformats.org/officeDocument/2006/relationships/hyperlink" Target="http://bildbody.ru/kak-pravilno-sidet-za-kompyuterom/" TargetMode="External"/><Relationship Id="rId4" Type="http://schemas.openxmlformats.org/officeDocument/2006/relationships/hyperlink" Target="http://zrenielib.ru/docs/index-3101.html" TargetMode="External"/><Relationship Id="rId9" Type="http://schemas.openxmlformats.org/officeDocument/2006/relationships/hyperlink" Target="http://krasnoyarsk.lubino.omskedu.ru/wp-content/uploads/igrok2.jpg-" TargetMode="External"/><Relationship Id="rId14" Type="http://schemas.openxmlformats.org/officeDocument/2006/relationships/hyperlink" Target="http://family.booknik.ru/articles/nedetskie-problemy/pravila-khoroshego-tona/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gif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microsoft.com/office/2007/relationships/hdphoto" Target="../media/hdphoto1.wdp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5575" y="628233"/>
            <a:ext cx="5884545" cy="3293209"/>
          </a:xfrm>
          <a:prstGeom prst="rect">
            <a:avLst/>
          </a:prstGeom>
          <a:noFill/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ModernoBrk" pitchFamily="82" charset="-52"/>
              </a:rPr>
              <a:t>Уроки безопасности в повседневной жизни.</a:t>
            </a:r>
          </a:p>
          <a:p>
            <a:pPr algn="ctr"/>
            <a:endParaRPr lang="ru-RU" sz="32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_ModernoBrk" pitchFamily="82" charset="-52"/>
            </a:endParaRPr>
          </a:p>
          <a:p>
            <a:pPr algn="ctr"/>
            <a:endParaRPr lang="ru-RU" sz="32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_ModernoBrk" pitchFamily="82" charset="-52"/>
            </a:endParaRPr>
          </a:p>
          <a:p>
            <a:pPr algn="ctr"/>
            <a:r>
              <a:rPr lang="ru-RU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ЭТО ДОЛЖЕН ЗНАТЬ</a:t>
            </a:r>
          </a:p>
          <a:p>
            <a:pPr algn="ctr"/>
            <a:r>
              <a:rPr lang="ru-RU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КАЖДЫЙ!</a:t>
            </a:r>
            <a:endParaRPr lang="ru-RU" sz="32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http://t2.gstatic.com/images?q=tbn:ANd9GcT0Dg06R7JdUaW-FSfbdKIfHwldB_0X7vRP7Q3-cxpwC4vW5-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1094" y="640437"/>
            <a:ext cx="1714500" cy="17430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kid-info.ru/wp-content/uploads/2012/04/pozharnaya_bezopasnos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3572" y="2623752"/>
            <a:ext cx="2119312" cy="17214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n-teh.com/wp-content/uploads/2012/10/zao-firma-specavtomatik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4485" y="4581128"/>
            <a:ext cx="2334355" cy="18674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Natali\Downloads\2963507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175015"/>
            <a:ext cx="2361282" cy="16596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www.teremoc.ru/pravila/pravila_dvigenija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484452"/>
            <a:ext cx="1905000" cy="13811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71472" y="5500702"/>
            <a:ext cx="3671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Нураева</a:t>
            </a:r>
            <a:r>
              <a:rPr lang="ru-RU" dirty="0" smtClean="0"/>
              <a:t> Надежда Ивановна,</a:t>
            </a:r>
          </a:p>
          <a:p>
            <a:r>
              <a:rPr lang="ru-RU" dirty="0" smtClean="0"/>
              <a:t>МБОУ «</a:t>
            </a:r>
            <a:r>
              <a:rPr lang="ru-RU" dirty="0" err="1" smtClean="0"/>
              <a:t>Куркинская</a:t>
            </a:r>
            <a:r>
              <a:rPr lang="ru-RU" dirty="0" smtClean="0"/>
              <a:t> ООШ»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743357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59632" y="620688"/>
            <a:ext cx="7056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Что нужно делать при появлении запаха газа?</a:t>
            </a:r>
            <a:endParaRPr lang="ru-RU" sz="2400" b="1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1772816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7" name="Picture 5" descr="62835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4880" y="1628800"/>
            <a:ext cx="5386287" cy="302433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pic>
        <p:nvPicPr>
          <p:cNvPr id="9" name="Picture 5" descr="62837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899" y="1637432"/>
            <a:ext cx="7916201" cy="4676824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http://www.dddmarket.ru/image/new/new.7.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916" y="1451684"/>
            <a:ext cx="3213422" cy="4641611"/>
          </a:xfrm>
          <a:prstGeom prst="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9425349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1291999687_fire_meaney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694" y="295357"/>
            <a:ext cx="1005938" cy="11123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927920" y="620688"/>
            <a:ext cx="6676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При обнаружении источника возгорания:</a:t>
            </a:r>
            <a:endParaRPr lang="ru-RU" sz="2400" b="1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59632" y="1187004"/>
            <a:ext cx="734481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2200" b="1" dirty="0">
                <a:solidFill>
                  <a:srgbClr val="002060"/>
                </a:solidFill>
              </a:rPr>
              <a:t>1.Не бойся позвать на помощь взрослых, даже если ты являешься виновником пожара</a:t>
            </a:r>
            <a:r>
              <a:rPr lang="ru-RU" sz="2200" b="1" dirty="0" smtClean="0">
                <a:solidFill>
                  <a:srgbClr val="002060"/>
                </a:solidFill>
              </a:rPr>
              <a:t>.</a:t>
            </a:r>
          </a:p>
          <a:p>
            <a:pPr>
              <a:lnSpc>
                <a:spcPct val="80000"/>
              </a:lnSpc>
            </a:pPr>
            <a:endParaRPr lang="ru-RU" sz="2200" b="1" dirty="0">
              <a:solidFill>
                <a:srgbClr val="002060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2200" b="1" dirty="0">
                <a:solidFill>
                  <a:srgbClr val="002060"/>
                </a:solidFill>
              </a:rPr>
              <a:t>2. Немедленно покидай </a:t>
            </a:r>
            <a:r>
              <a:rPr lang="ru-RU" sz="2200" b="1" dirty="0" smtClean="0">
                <a:solidFill>
                  <a:srgbClr val="002060"/>
                </a:solidFill>
              </a:rPr>
              <a:t>горящее </a:t>
            </a:r>
            <a:r>
              <a:rPr lang="ru-RU" sz="2200" b="1" dirty="0">
                <a:solidFill>
                  <a:srgbClr val="002060"/>
                </a:solidFill>
              </a:rPr>
              <a:t>помещение, проверив, не остались ли в квартире те, кто не сможет выбраться сам (маленькие дети, больные старики</a:t>
            </a:r>
            <a:r>
              <a:rPr lang="ru-RU" sz="2200" b="1" dirty="0" smtClean="0">
                <a:solidFill>
                  <a:srgbClr val="002060"/>
                </a:solidFill>
              </a:rPr>
              <a:t>).</a:t>
            </a:r>
          </a:p>
          <a:p>
            <a:pPr>
              <a:lnSpc>
                <a:spcPct val="80000"/>
              </a:lnSpc>
            </a:pPr>
            <a:endParaRPr lang="ru-RU" sz="2200" b="1" dirty="0">
              <a:solidFill>
                <a:srgbClr val="002060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2200" b="1" dirty="0">
                <a:solidFill>
                  <a:srgbClr val="002060"/>
                </a:solidFill>
              </a:rPr>
              <a:t>3. Позвони в пожарную аварийно-спасательную службу МЧС  по телефону « 01». При этом сообщи точный адрес, что и где горит, свою фамилию и номер телефона.</a:t>
            </a:r>
          </a:p>
        </p:txBody>
      </p:sp>
      <p:pic>
        <p:nvPicPr>
          <p:cNvPr id="8" name="Picture 9" descr="06469_pojar_rebenok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861048"/>
            <a:ext cx="3492500" cy="27574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0017-022-Pravila-bezopasnogo-povedenija-v-zone-lesnogo-pozhara-i-ego-tusheni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956" y="4040188"/>
            <a:ext cx="2838450" cy="22669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FF000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6146" name="Picture 2" descr="http://www.xn--72-xlclcmc5acae7irb.xn--80atdkbji0d.xn--p1ai/uploads/f1/s/34/954/image/649/37/medium_smotr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0443" y="649163"/>
            <a:ext cx="3952875" cy="457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757468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27584" y="476672"/>
            <a:ext cx="78488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kern="0" dirty="0">
                <a:solidFill>
                  <a:srgbClr val="FF0000"/>
                </a:solidFill>
                <a:latin typeface="Arial Black"/>
                <a:ea typeface="+mj-ea"/>
                <a:cs typeface="Arial"/>
              </a:rPr>
              <a:t>Соблюдай правила пожарной безопасности!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6" name="Picture 9" descr="to_pup_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76712"/>
            <a:ext cx="3570288" cy="5157786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10644822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1815" y="1276712"/>
            <a:ext cx="3667125" cy="5157787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://vologda-portal.ru/upload/iblock/879/image0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5491" y="1276712"/>
            <a:ext cx="5832648" cy="435357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6661315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images.myshared.ru/9/934453/slide_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500042"/>
            <a:ext cx="8001023" cy="60007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46661315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71600" y="548680"/>
            <a:ext cx="7416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/>
              <a:t/>
            </a:r>
            <a:br>
              <a:rPr lang="ru-RU" i="1" dirty="0"/>
            </a:b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097236" y="620687"/>
            <a:ext cx="7416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i="1" kern="0" dirty="0" smtClean="0">
                <a:solidFill>
                  <a:srgbClr val="FF0000"/>
                </a:solidFill>
                <a:latin typeface="Arial Black"/>
                <a:cs typeface="Arial"/>
              </a:rPr>
              <a:t>Правила работы с компьютером: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1470969"/>
            <a:ext cx="626469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200" b="1" dirty="0">
                <a:solidFill>
                  <a:srgbClr val="002060"/>
                </a:solidFill>
              </a:rPr>
              <a:t>р</a:t>
            </a:r>
            <a:r>
              <a:rPr lang="ru-RU" sz="2200" b="1" dirty="0" smtClean="0">
                <a:solidFill>
                  <a:srgbClr val="002060"/>
                </a:solidFill>
              </a:rPr>
              <a:t>асполагайтесь </a:t>
            </a:r>
            <a:r>
              <a:rPr lang="ru-RU" sz="2200" b="1" dirty="0">
                <a:solidFill>
                  <a:srgbClr val="002060"/>
                </a:solidFill>
              </a:rPr>
              <a:t>за компьютером так, чтобы расстояние до дисплея было не </a:t>
            </a:r>
            <a:r>
              <a:rPr lang="ru-RU" sz="2200" b="1" dirty="0" smtClean="0">
                <a:solidFill>
                  <a:srgbClr val="002060"/>
                </a:solidFill>
              </a:rPr>
              <a:t>менее </a:t>
            </a:r>
            <a:r>
              <a:rPr lang="ru-RU" sz="2200" b="1" dirty="0">
                <a:solidFill>
                  <a:srgbClr val="002060"/>
                </a:solidFill>
              </a:rPr>
              <a:t>50 </a:t>
            </a:r>
            <a:r>
              <a:rPr lang="ru-RU" sz="2200" b="1" dirty="0" smtClean="0">
                <a:solidFill>
                  <a:srgbClr val="002060"/>
                </a:solidFill>
              </a:rPr>
              <a:t>см</a:t>
            </a:r>
            <a:r>
              <a:rPr lang="ru-RU" sz="2200" b="1" dirty="0">
                <a:solidFill>
                  <a:srgbClr val="002060"/>
                </a:solidFill>
              </a:rPr>
              <a:t>;</a:t>
            </a:r>
            <a:endParaRPr lang="ru-RU" sz="2200" b="1" dirty="0" smtClean="0">
              <a:solidFill>
                <a:srgbClr val="002060"/>
              </a:solidFill>
            </a:endParaRPr>
          </a:p>
          <a:p>
            <a:pPr>
              <a:buClr>
                <a:srgbClr val="FF0000"/>
              </a:buClr>
            </a:pPr>
            <a:endParaRPr lang="ru-RU" sz="2200" b="1" dirty="0" smtClean="0">
              <a:solidFill>
                <a:srgbClr val="002060"/>
              </a:solidFill>
            </a:endParaRPr>
          </a:p>
          <a:p>
            <a:pPr marL="342900" indent="-342900"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200" b="1" dirty="0" smtClean="0">
                <a:solidFill>
                  <a:srgbClr val="002060"/>
                </a:solidFill>
              </a:rPr>
              <a:t>следите </a:t>
            </a:r>
            <a:r>
              <a:rPr lang="ru-RU" sz="2200" b="1" dirty="0">
                <a:solidFill>
                  <a:srgbClr val="002060"/>
                </a:solidFill>
              </a:rPr>
              <a:t>за осанкой: не сутультесь и сильно не наклоняйтесь к экрану, </a:t>
            </a:r>
            <a:r>
              <a:rPr lang="ru-RU" sz="2200" b="1" dirty="0" smtClean="0">
                <a:solidFill>
                  <a:srgbClr val="002060"/>
                </a:solidFill>
              </a:rPr>
              <a:t>клавиатуре;</a:t>
            </a:r>
          </a:p>
          <a:p>
            <a:pPr>
              <a:buClr>
                <a:srgbClr val="FF0000"/>
              </a:buClr>
            </a:pPr>
            <a:endParaRPr lang="ru-RU" sz="2200" b="1" dirty="0" smtClean="0">
              <a:solidFill>
                <a:srgbClr val="002060"/>
              </a:solidFill>
            </a:endParaRPr>
          </a:p>
          <a:p>
            <a:pPr marL="342900" indent="-342900"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200" b="1" dirty="0">
                <a:solidFill>
                  <a:srgbClr val="002060"/>
                </a:solidFill>
              </a:rPr>
              <a:t>продолжительность работы школьника за компьютером не должна превышать 25мин;</a:t>
            </a:r>
            <a:br>
              <a:rPr lang="ru-RU" sz="2200" b="1" dirty="0">
                <a:solidFill>
                  <a:srgbClr val="002060"/>
                </a:solidFill>
              </a:rPr>
            </a:br>
            <a:endParaRPr lang="ru-RU" sz="2200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http://dancingchair.ru/upload/medialibrary/c90/c909099bfc7455cfc72648b8735f28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6075" y="1173059"/>
            <a:ext cx="2456214" cy="24357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6228184" y="1151603"/>
            <a:ext cx="2456214" cy="243574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6058063" y="1195011"/>
            <a:ext cx="2672238" cy="252028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028" name="Picture 4" descr="http://krasnoyarsk.lubino.omskedu.ru/wp-content/uploads/igrok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999940"/>
            <a:ext cx="2808312" cy="22987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9" name="Прямая соединительная линия 18"/>
          <p:cNvCxnSpPr/>
          <p:nvPr/>
        </p:nvCxnSpPr>
        <p:spPr>
          <a:xfrm flipH="1">
            <a:off x="5580112" y="3999940"/>
            <a:ext cx="2542852" cy="247100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5292080" y="3970720"/>
            <a:ext cx="2952328" cy="250022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033" name="Picture 9" descr="http://www.edu.cap.ru/home/5503/tehnika%20bezopasnost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554" y="4365104"/>
            <a:ext cx="4211688" cy="21058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7" descr="Как правильно сидеть за компьютером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1768" y="1195011"/>
            <a:ext cx="6192688" cy="47282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7816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71600" y="548680"/>
            <a:ext cx="7416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/>
              <a:t/>
            </a:r>
            <a:br>
              <a:rPr lang="ru-RU" i="1" dirty="0"/>
            </a:b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529470" y="317847"/>
            <a:ext cx="72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Правила безопасности в ИНТЕРНЕТЕ:</a:t>
            </a:r>
            <a:endParaRPr lang="ru-RU" sz="2400" b="1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1324025"/>
            <a:ext cx="582734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FF0000"/>
              </a:buClr>
              <a:buFont typeface="Wingdings" pitchFamily="2" charset="2"/>
              <a:buChar char="Ø"/>
            </a:pPr>
            <a:r>
              <a:rPr lang="ru-RU" sz="2000" b="1" dirty="0">
                <a:solidFill>
                  <a:srgbClr val="002060"/>
                </a:solidFill>
              </a:rPr>
              <a:t>к</a:t>
            </a:r>
            <a:r>
              <a:rPr lang="ru-RU" sz="2000" b="1" dirty="0" smtClean="0">
                <a:solidFill>
                  <a:srgbClr val="002060"/>
                </a:solidFill>
              </a:rPr>
              <a:t>огда </a:t>
            </a:r>
            <a:r>
              <a:rPr lang="ru-RU" sz="2000" b="1" dirty="0">
                <a:solidFill>
                  <a:srgbClr val="002060"/>
                </a:solidFill>
              </a:rPr>
              <a:t>ты регистрируешься на сайтах, старайся не указывать личную информацию (номер мобильного телефона, адрес электронной почты, свое фото</a:t>
            </a:r>
            <a:r>
              <a:rPr lang="ru-RU" sz="2000" b="1" dirty="0" smtClean="0">
                <a:solidFill>
                  <a:srgbClr val="002060"/>
                </a:solidFill>
              </a:rPr>
              <a:t>);</a:t>
            </a:r>
          </a:p>
          <a:p>
            <a:pPr>
              <a:buClr>
                <a:srgbClr val="FF0000"/>
              </a:buClr>
            </a:pPr>
            <a:endParaRPr lang="ru-RU" sz="2000" b="1" dirty="0" smtClean="0">
              <a:solidFill>
                <a:srgbClr val="002060"/>
              </a:solidFill>
            </a:endParaRPr>
          </a:p>
          <a:p>
            <a:pPr marL="285750" indent="-285750">
              <a:buClr>
                <a:srgbClr val="FF0000"/>
              </a:buClr>
              <a:buFont typeface="Wingdings" pitchFamily="2" charset="2"/>
              <a:buChar char="Ø"/>
            </a:pPr>
            <a:r>
              <a:rPr lang="ru-RU" sz="2000" b="1" dirty="0">
                <a:solidFill>
                  <a:srgbClr val="002060"/>
                </a:solidFill>
              </a:rPr>
              <a:t>н</a:t>
            </a:r>
            <a:r>
              <a:rPr lang="ru-RU" sz="2000" b="1" dirty="0" smtClean="0">
                <a:solidFill>
                  <a:srgbClr val="002060"/>
                </a:solidFill>
              </a:rPr>
              <a:t>ежелательные </a:t>
            </a:r>
            <a:r>
              <a:rPr lang="ru-RU" sz="2000" b="1" dirty="0">
                <a:solidFill>
                  <a:srgbClr val="002060"/>
                </a:solidFill>
              </a:rPr>
              <a:t>письма от незнакомых людей называются «</a:t>
            </a:r>
            <a:r>
              <a:rPr lang="ru-RU" sz="2000" b="1" dirty="0" smtClean="0">
                <a:solidFill>
                  <a:srgbClr val="002060"/>
                </a:solidFill>
              </a:rPr>
              <a:t>Спам», если </a:t>
            </a:r>
            <a:r>
              <a:rPr lang="ru-RU" sz="2000" b="1" dirty="0">
                <a:solidFill>
                  <a:srgbClr val="002060"/>
                </a:solidFill>
              </a:rPr>
              <a:t>ты получил такое письмо, не отвечай на </a:t>
            </a:r>
            <a:r>
              <a:rPr lang="ru-RU" sz="2000" b="1" dirty="0" smtClean="0">
                <a:solidFill>
                  <a:srgbClr val="002060"/>
                </a:solidFill>
              </a:rPr>
              <a:t>него;</a:t>
            </a:r>
          </a:p>
          <a:p>
            <a:pPr>
              <a:buClr>
                <a:srgbClr val="FF0000"/>
              </a:buClr>
            </a:pPr>
            <a:endParaRPr lang="ru-RU" sz="2000" b="1" dirty="0" smtClean="0">
              <a:solidFill>
                <a:srgbClr val="002060"/>
              </a:solidFill>
            </a:endParaRPr>
          </a:p>
          <a:p>
            <a:pPr marL="285750" indent="-285750">
              <a:buClr>
                <a:srgbClr val="FF0000"/>
              </a:buClr>
              <a:buFont typeface="Wingdings" pitchFamily="2" charset="2"/>
              <a:buChar char="Ø"/>
            </a:pPr>
            <a:r>
              <a:rPr lang="ru-RU" sz="2000" b="1" dirty="0">
                <a:solidFill>
                  <a:srgbClr val="002060"/>
                </a:solidFill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</a:rPr>
              <a:t>если </a:t>
            </a:r>
            <a:r>
              <a:rPr lang="ru-RU" sz="2000" b="1" dirty="0">
                <a:solidFill>
                  <a:srgbClr val="002060"/>
                </a:solidFill>
              </a:rPr>
              <a:t>тебе пришло сообщение с незнакомого адреса, его лучше не </a:t>
            </a:r>
            <a:r>
              <a:rPr lang="ru-RU" sz="2000" b="1" dirty="0" smtClean="0">
                <a:solidFill>
                  <a:srgbClr val="002060"/>
                </a:solidFill>
              </a:rPr>
              <a:t>открывать, подобные </a:t>
            </a:r>
            <a:r>
              <a:rPr lang="ru-RU" sz="2000" b="1" dirty="0">
                <a:solidFill>
                  <a:srgbClr val="002060"/>
                </a:solidFill>
              </a:rPr>
              <a:t>письма могут содержать </a:t>
            </a:r>
            <a:r>
              <a:rPr lang="ru-RU" sz="2000" b="1" dirty="0" smtClean="0">
                <a:solidFill>
                  <a:srgbClr val="002060"/>
                </a:solidFill>
              </a:rPr>
              <a:t>вирусы;</a:t>
            </a:r>
          </a:p>
          <a:p>
            <a:pPr>
              <a:buClr>
                <a:srgbClr val="FF0000"/>
              </a:buClr>
            </a:pPr>
            <a:endParaRPr lang="ru-RU" sz="2000" b="1" dirty="0" smtClean="0">
              <a:solidFill>
                <a:srgbClr val="002060"/>
              </a:solidFill>
            </a:endParaRPr>
          </a:p>
          <a:p>
            <a:pPr marL="285750" indent="-285750">
              <a:buClr>
                <a:srgbClr val="FF0000"/>
              </a:buCl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2060"/>
                </a:solidFill>
              </a:rPr>
              <a:t>если </a:t>
            </a:r>
            <a:r>
              <a:rPr lang="ru-RU" sz="2000" b="1" dirty="0">
                <a:solidFill>
                  <a:srgbClr val="002060"/>
                </a:solidFill>
              </a:rPr>
              <a:t>рядом с тобой нет взрослых, не встречайся в реальной жизни с людьми, с которыми ты познакомился в Интернете. </a:t>
            </a:r>
          </a:p>
        </p:txBody>
      </p:sp>
      <p:pic>
        <p:nvPicPr>
          <p:cNvPr id="2050" name="Picture 2" descr="http://4.bp.blogspot.com/-XAxkLbEe2mE/UBQ33f9x5AI/AAAAAAAAGCU/daBFopUVTbI/s320/28jpg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17847"/>
            <a:ext cx="1586013" cy="9565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.family.booknik.ru/_img/255-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682500"/>
            <a:ext cx="2476314" cy="27461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onotebook.ru/wp-content/uploads/2011/06/3-249x3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752500"/>
            <a:ext cx="2502086" cy="26106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3400611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43608" y="476672"/>
            <a:ext cx="7056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kern="0" dirty="0" smtClean="0">
                <a:solidFill>
                  <a:srgbClr val="FF0000"/>
                </a:solidFill>
                <a:latin typeface="Arial Black"/>
                <a:ea typeface="+mj-ea"/>
                <a:cs typeface="Arial"/>
              </a:rPr>
              <a:t>Пользование опасными веществами и бытовой химией.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1523693"/>
            <a:ext cx="7848872" cy="1182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2200" b="1" dirty="0">
                <a:solidFill>
                  <a:srgbClr val="002060"/>
                </a:solidFill>
              </a:rPr>
              <a:t>К средствам бытовой химии относятся моющие, чистящие, дезинфицирующие средства, средства для борьбы с бытовыми насекомыми и защиты растений, клеи, лакокрасочные материалы.</a:t>
            </a:r>
          </a:p>
        </p:txBody>
      </p:sp>
      <p:pic>
        <p:nvPicPr>
          <p:cNvPr id="9218" name="Picture 2" descr="http://www.mvmplant.com/lib-img/bythi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924" y="3157302"/>
            <a:ext cx="3810000" cy="2857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vpleny.ru/wp-content/uploads/2012/02/%D0%91%D1%8B%D1%82%D0%BE%D0%B2%D0%B0%D1%8F-%D1%85%D0%B8%D0%BC%D0%B8%D1%8F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452" y="3052316"/>
            <a:ext cx="3822972" cy="29851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8542975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12044" y="476672"/>
            <a:ext cx="74168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kern="0" dirty="0">
                <a:solidFill>
                  <a:srgbClr val="FF0000"/>
                </a:solidFill>
                <a:latin typeface="Arial Black"/>
                <a:ea typeface="+mj-ea"/>
                <a:cs typeface="Arial"/>
              </a:rPr>
              <a:t>Как избежать отравлений препаратами бытовой </a:t>
            </a:r>
            <a:r>
              <a:rPr lang="ru-RU" sz="2400" b="1" i="1" kern="0" dirty="0" smtClean="0">
                <a:solidFill>
                  <a:srgbClr val="FF0000"/>
                </a:solidFill>
                <a:latin typeface="Arial Black"/>
                <a:ea typeface="+mj-ea"/>
                <a:cs typeface="Arial"/>
              </a:rPr>
              <a:t>химии.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1302113"/>
            <a:ext cx="799288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FF0000"/>
              </a:buClr>
              <a:buSzPct val="130000"/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</a:rPr>
              <a:t>Никогда </a:t>
            </a:r>
            <a:r>
              <a:rPr lang="ru-RU" sz="2200" b="1" dirty="0">
                <a:solidFill>
                  <a:srgbClr val="002060"/>
                </a:solidFill>
              </a:rPr>
              <a:t>не пользуйся незнакомыми </a:t>
            </a:r>
            <a:r>
              <a:rPr lang="ru-RU" sz="2200" b="1" dirty="0" smtClean="0">
                <a:solidFill>
                  <a:srgbClr val="002060"/>
                </a:solidFill>
              </a:rPr>
              <a:t>препаратами </a:t>
            </a:r>
            <a:r>
              <a:rPr lang="ru-RU" sz="2200" b="1" dirty="0">
                <a:solidFill>
                  <a:srgbClr val="002060"/>
                </a:solidFill>
              </a:rPr>
              <a:t>бытовой </a:t>
            </a:r>
            <a:r>
              <a:rPr lang="ru-RU" sz="2200" b="1" dirty="0" smtClean="0">
                <a:solidFill>
                  <a:srgbClr val="002060"/>
                </a:solidFill>
              </a:rPr>
              <a:t>    химии.</a:t>
            </a:r>
          </a:p>
          <a:p>
            <a:pPr marL="342900" indent="-342900">
              <a:buClr>
                <a:srgbClr val="FF0000"/>
              </a:buClr>
              <a:buSzPct val="130000"/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</a:rPr>
              <a:t>Не </a:t>
            </a:r>
            <a:r>
              <a:rPr lang="ru-RU" sz="2200" b="1" dirty="0">
                <a:solidFill>
                  <a:srgbClr val="002060"/>
                </a:solidFill>
              </a:rPr>
              <a:t>пей жидкости из незнакомых бутылок и </a:t>
            </a:r>
            <a:r>
              <a:rPr lang="ru-RU" sz="2200" b="1" dirty="0" smtClean="0">
                <a:solidFill>
                  <a:srgbClr val="002060"/>
                </a:solidFill>
              </a:rPr>
              <a:t>банок.</a:t>
            </a:r>
          </a:p>
          <a:p>
            <a:pPr marL="342900" indent="-342900">
              <a:buClr>
                <a:srgbClr val="FF0000"/>
              </a:buClr>
              <a:buSzPct val="130000"/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</a:rPr>
              <a:t>Не </a:t>
            </a:r>
            <a:r>
              <a:rPr lang="ru-RU" sz="2200" b="1" dirty="0">
                <a:solidFill>
                  <a:srgbClr val="002060"/>
                </a:solidFill>
              </a:rPr>
              <a:t>пользуйся спичками и открытым огнем </a:t>
            </a:r>
            <a:r>
              <a:rPr lang="ru-RU" sz="2200" b="1" dirty="0" smtClean="0">
                <a:solidFill>
                  <a:srgbClr val="002060"/>
                </a:solidFill>
              </a:rPr>
              <a:t>рядом </a:t>
            </a:r>
            <a:r>
              <a:rPr lang="ru-RU" sz="2200" b="1" dirty="0">
                <a:solidFill>
                  <a:srgbClr val="002060"/>
                </a:solidFill>
              </a:rPr>
              <a:t>с банками или бутылками с резким </a:t>
            </a:r>
            <a:r>
              <a:rPr lang="ru-RU" sz="2200" b="1" dirty="0" smtClean="0">
                <a:solidFill>
                  <a:srgbClr val="002060"/>
                </a:solidFill>
              </a:rPr>
              <a:t>запахом.</a:t>
            </a:r>
          </a:p>
          <a:p>
            <a:pPr marL="342900" indent="-342900">
              <a:buClr>
                <a:srgbClr val="FF0000"/>
              </a:buClr>
              <a:buSzPct val="130000"/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</a:rPr>
              <a:t>Не распыляй </a:t>
            </a:r>
            <a:r>
              <a:rPr lang="ru-RU" sz="2200" b="1" dirty="0">
                <a:solidFill>
                  <a:srgbClr val="002060"/>
                </a:solidFill>
              </a:rPr>
              <a:t>их содержимое вблизи открытого огня</a:t>
            </a:r>
            <a:r>
              <a:rPr lang="ru-RU" sz="2200" b="1" dirty="0" smtClean="0">
                <a:solidFill>
                  <a:srgbClr val="002060"/>
                </a:solidFill>
              </a:rPr>
              <a:t>.</a:t>
            </a:r>
            <a:br>
              <a:rPr lang="ru-RU" sz="2200" b="1" dirty="0" smtClean="0">
                <a:solidFill>
                  <a:srgbClr val="002060"/>
                </a:solidFill>
              </a:rPr>
            </a:br>
            <a:r>
              <a:rPr lang="ru-RU" sz="2200" b="1" dirty="0" smtClean="0"/>
              <a:t/>
            </a:r>
            <a:br>
              <a:rPr lang="ru-RU" sz="2200" b="1" dirty="0" smtClean="0"/>
            </a:br>
            <a:endParaRPr lang="ru-RU" sz="2200" b="1" dirty="0"/>
          </a:p>
        </p:txBody>
      </p:sp>
      <p:pic>
        <p:nvPicPr>
          <p:cNvPr id="10242" name="Picture 2" descr="http://youfeelgood.ru/sites/default/files/styles/large/public/field/image/090808797867868n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3688" y="3686081"/>
            <a:ext cx="3240360" cy="2193899"/>
          </a:xfrm>
          <a:prstGeom prst="rect">
            <a:avLst/>
          </a:prstGeom>
          <a:ln w="127000" cap="rnd">
            <a:solidFill>
              <a:srgbClr val="FF000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Про бытовую химию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200" y="3573016"/>
            <a:ext cx="3801686" cy="24357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5171054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39552" y="1182231"/>
            <a:ext cx="727280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200" b="1" dirty="0" smtClean="0">
                <a:solidFill>
                  <a:srgbClr val="002060"/>
                </a:solidFill>
                <a:cs typeface="Arial" pitchFamily="34" charset="0"/>
              </a:rPr>
              <a:t>нельзя употреблять лекарства, названия которых неизвестны (таблетки без упаковки или в склянках со стершейся этикеткой);</a:t>
            </a:r>
          </a:p>
          <a:p>
            <a:pPr marL="342900" indent="-342900"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200" b="1" dirty="0" smtClean="0">
                <a:solidFill>
                  <a:srgbClr val="002060"/>
                </a:solidFill>
                <a:cs typeface="Arial" pitchFamily="34" charset="0"/>
              </a:rPr>
              <a:t>лекарства, срок годности у которых вышел, нужно выбросить. Пить их нельзя.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59632" y="548680"/>
            <a:ext cx="6912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i="1" kern="0" dirty="0" smtClean="0">
                <a:solidFill>
                  <a:srgbClr val="FF0000"/>
                </a:solidFill>
                <a:latin typeface="Arial Black"/>
                <a:cs typeface="Arial"/>
              </a:rPr>
              <a:t>Какой вред могут нанести лекарства?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2050" name="Picture 2" descr="http://www.vestikavkaza.ru/upload/iblock/7fe/lekarstv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429000"/>
            <a:ext cx="3235427" cy="2430166"/>
          </a:xfrm>
          <a:prstGeom prst="rect">
            <a:avLst/>
          </a:prstGeom>
          <a:ln w="57150" cap="sq">
            <a:solidFill>
              <a:srgbClr val="C8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static2.aif.ru/public/article/big/678/fbff067860010a58b4090eba4df58edc.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408784"/>
            <a:ext cx="3233625" cy="2718198"/>
          </a:xfrm>
          <a:prstGeom prst="rect">
            <a:avLst/>
          </a:prstGeom>
          <a:ln w="57150" cap="sq">
            <a:solidFill>
              <a:srgbClr val="C8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3818766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560" y="548680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i="1" kern="0" dirty="0" smtClean="0">
                <a:solidFill>
                  <a:srgbClr val="FF0000"/>
                </a:solidFill>
                <a:latin typeface="Arial Black"/>
                <a:cs typeface="Arial"/>
              </a:rPr>
              <a:t>Приборы, содержащие ртуть.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1196752"/>
            <a:ext cx="813690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75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200" b="1" dirty="0" smtClean="0">
                <a:solidFill>
                  <a:srgbClr val="002060"/>
                </a:solidFill>
              </a:rPr>
              <a:t>лампы </a:t>
            </a:r>
            <a:r>
              <a:rPr lang="ru-RU" sz="2200" b="1" dirty="0">
                <a:solidFill>
                  <a:srgbClr val="002060"/>
                </a:solidFill>
              </a:rPr>
              <a:t>дневного света (это газоразрядные трубки, в которых находятся инертные газы и пары </a:t>
            </a:r>
            <a:r>
              <a:rPr lang="ru-RU" sz="2200" b="1" dirty="0" smtClean="0">
                <a:solidFill>
                  <a:srgbClr val="002060"/>
                </a:solidFill>
              </a:rPr>
              <a:t>ртути). Все </a:t>
            </a:r>
            <a:r>
              <a:rPr lang="ru-RU" sz="2200" b="1" dirty="0">
                <a:solidFill>
                  <a:srgbClr val="002060"/>
                </a:solidFill>
              </a:rPr>
              <a:t>такие лампы содержат ртуть - от 40 до 70 </a:t>
            </a:r>
            <a:r>
              <a:rPr lang="ru-RU" sz="2200" b="1" dirty="0" smtClean="0">
                <a:solidFill>
                  <a:srgbClr val="002060"/>
                </a:solidFill>
              </a:rPr>
              <a:t>мг;</a:t>
            </a:r>
          </a:p>
          <a:p>
            <a:pPr marL="342900" indent="-342900">
              <a:lnSpc>
                <a:spcPct val="75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200" b="1" dirty="0" smtClean="0">
                <a:solidFill>
                  <a:srgbClr val="002060"/>
                </a:solidFill>
              </a:rPr>
              <a:t>ртутные термометры;</a:t>
            </a:r>
          </a:p>
          <a:p>
            <a:pPr marL="342900" indent="-342900">
              <a:lnSpc>
                <a:spcPct val="75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200" b="1" dirty="0" smtClean="0">
                <a:solidFill>
                  <a:srgbClr val="002060"/>
                </a:solidFill>
              </a:rPr>
              <a:t>приборы </a:t>
            </a:r>
            <a:r>
              <a:rPr lang="ru-RU" sz="2200" b="1" dirty="0">
                <a:solidFill>
                  <a:srgbClr val="002060"/>
                </a:solidFill>
              </a:rPr>
              <a:t>для измерения давления (манометры</a:t>
            </a:r>
            <a:r>
              <a:rPr lang="ru-RU" sz="2200" b="1" dirty="0" smtClean="0">
                <a:solidFill>
                  <a:srgbClr val="002060"/>
                </a:solidFill>
              </a:rPr>
              <a:t>);</a:t>
            </a:r>
            <a:endParaRPr lang="ru-RU" sz="2200" b="1" dirty="0">
              <a:solidFill>
                <a:srgbClr val="002060"/>
              </a:solidFill>
            </a:endParaRPr>
          </a:p>
          <a:p>
            <a:pPr>
              <a:lnSpc>
                <a:spcPct val="75000"/>
              </a:lnSpc>
            </a:pPr>
            <a:endParaRPr lang="ru-RU" sz="2200" b="1" dirty="0" smtClean="0">
              <a:solidFill>
                <a:srgbClr val="002060"/>
              </a:solidFill>
            </a:endParaRPr>
          </a:p>
        </p:txBody>
      </p:sp>
      <p:pic>
        <p:nvPicPr>
          <p:cNvPr id="11266" name="Picture 2" descr="http://ru.all.biz/img/ru/service_catalog/266356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565" y="2522353"/>
            <a:ext cx="2804110" cy="21013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yk-news.kz/sites/default/files/imagecache/v_nodu/photo_in_news/1303208733_8591a88ad879a0b8abe9983b0b288332_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565" y="4621960"/>
            <a:ext cx="2804110" cy="19478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://www.ekotek.net.ua/uploads/pics/Rtu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515289"/>
            <a:ext cx="2905014" cy="21787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http://www.sibhg.ru/images/foto_temometr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581128"/>
            <a:ext cx="2903650" cy="19203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http://www.3dnews.ru/_imgdata/img/2011/01/20/605469/spy-thermometer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13595" y="3213374"/>
            <a:ext cx="2302138" cy="16868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4853053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43608" y="404664"/>
            <a:ext cx="66967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kern="0" dirty="0" smtClean="0">
                <a:solidFill>
                  <a:srgbClr val="FF0000"/>
                </a:solidFill>
                <a:latin typeface="Arial Black"/>
                <a:ea typeface="+mj-ea"/>
                <a:cs typeface="Arial"/>
              </a:rPr>
              <a:t>Правила безопасного поведения в жизни и быту.</a:t>
            </a:r>
            <a:endParaRPr lang="ru-RU" sz="1050" dirty="0">
              <a:solidFill>
                <a:srgbClr val="FF0000"/>
              </a:solidFill>
            </a:endParaRPr>
          </a:p>
        </p:txBody>
      </p:sp>
      <p:pic>
        <p:nvPicPr>
          <p:cNvPr id="7" name="Picture 5" descr="1323000438_pb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3644" y="3158728"/>
            <a:ext cx="4608512" cy="30797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83568" y="1484784"/>
            <a:ext cx="79208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8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000" b="1" dirty="0">
                <a:solidFill>
                  <a:srgbClr val="002060"/>
                </a:solidFill>
              </a:rPr>
              <a:t>Каждый человек должен знать и выполнять </a:t>
            </a:r>
            <a:r>
              <a:rPr lang="ru-RU" sz="2000" b="1" dirty="0" smtClean="0">
                <a:solidFill>
                  <a:srgbClr val="002060"/>
                </a:solidFill>
              </a:rPr>
              <a:t>общие правила </a:t>
            </a:r>
            <a:r>
              <a:rPr lang="ru-RU" sz="2000" b="1" dirty="0">
                <a:solidFill>
                  <a:srgbClr val="002060"/>
                </a:solidFill>
              </a:rPr>
              <a:t>в повседневной </a:t>
            </a:r>
            <a:r>
              <a:rPr lang="ru-RU" sz="2000" b="1" dirty="0" smtClean="0">
                <a:solidFill>
                  <a:srgbClr val="002060"/>
                </a:solidFill>
              </a:rPr>
              <a:t>жизни, </a:t>
            </a:r>
            <a:r>
              <a:rPr lang="ru-RU" sz="2000" b="1" dirty="0">
                <a:solidFill>
                  <a:srgbClr val="002060"/>
                </a:solidFill>
              </a:rPr>
              <a:t>чтобы </a:t>
            </a:r>
            <a:r>
              <a:rPr lang="ru-RU" sz="2000" b="1" dirty="0" smtClean="0">
                <a:solidFill>
                  <a:srgbClr val="002060"/>
                </a:solidFill>
              </a:rPr>
              <a:t>чрезвычайные ситуации не застали врасплох.</a:t>
            </a:r>
          </a:p>
          <a:p>
            <a:pPr>
              <a:lnSpc>
                <a:spcPct val="80000"/>
              </a:lnSpc>
            </a:pPr>
            <a:endParaRPr lang="ru-RU" sz="2000" b="1" dirty="0">
              <a:solidFill>
                <a:srgbClr val="002060"/>
              </a:solidFill>
            </a:endParaRPr>
          </a:p>
          <a:p>
            <a:pPr marL="285750" indent="-285750" algn="just">
              <a:lnSpc>
                <a:spcPct val="8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000" b="1" dirty="0">
                <a:solidFill>
                  <a:srgbClr val="002060"/>
                </a:solidFill>
              </a:rPr>
              <a:t>Каждая опасная и чрезвычайная ситуация имеет свою специфику и требует конкретных действий человека с учетом </a:t>
            </a:r>
            <a:r>
              <a:rPr lang="ru-RU" sz="2000" b="1" dirty="0" smtClean="0">
                <a:solidFill>
                  <a:srgbClr val="002060"/>
                </a:solidFill>
              </a:rPr>
              <a:t>складывающейся </a:t>
            </a:r>
            <a:r>
              <a:rPr lang="ru-RU" sz="2000" b="1" dirty="0">
                <a:solidFill>
                  <a:srgbClr val="002060"/>
                </a:solidFill>
              </a:rPr>
              <a:t>обстановки.</a:t>
            </a:r>
          </a:p>
        </p:txBody>
      </p:sp>
      <p:sp>
        <p:nvSpPr>
          <p:cNvPr id="9" name="AutoShape 2" descr="data:image/jpeg;base64,/9j/4AAQSkZJRgABAQAAAQABAAD/2wCEAAkGBhERERQUERQVFRQUFBgVFhcVGBgXGBYVFRcVFBcVFBQXGyYeFxkjGRgVHy8gJCcpLCwsFR4xNTAqNSYrLCkBCQoKDgwOGg8PGiokHyQvLSwsLTAsKSwqLSwwLCwsLCwwKSkpLCwvLCwsKSwpLCkpLCwsLCwsKSwsKSksKSwpKf/AABEIAOEA4QMBIgACEQEDEQH/xAAcAAEAAgMBAQEAAAAAAAAAAAAABQYDBAcCAQj/xABDEAABAwIDBAYHBQcDBAMAAAABAAIRAyEEBRIGMUFREyJhcYGRBzJScqGxwSNC0eHwFBUzU2KCkiSywhZz0vE0Y5P/xAAbAQEAAwEBAQEAAAAAAAAAAAAAAgMEBQEGB//EAC4RAAICAQMDBAEDAwUAAAAAAAABAgMRBCExBRITIjJBUWFxgaEGFJGxwdHh8f/aAAwDAQACEQMRAD8A7iiIgCIiAIiIAi+SkoD6iJKAIi+SgPqIiAIiIAiL4gPqJKIAiIgCIiAIiIAiIgCIiAIiIAiIgC0szx3Rtt6x3fit0qCz/wBdo7PqqrZdsdiUVlmkcbUdcuPmsL6rp9Y+ZWvj8wZQpl7zYWA4uPADtVIzDaivUJh3Rt4BvLtdvPwXLsvUOeTq6XQ2ajeOy+y/Oru9o+axCu/2j5lc7p5vXaZFV/8AkT8CrDke0nSEU6sBxs1wsHHkRwKqjqozeODXf0q2qPcsMswru9o+ZXmpXd7R8yjWr5UbZam3g5R7GIf7TvMr0MS/2j5lYtNl81AQJv8AhH4jzXmWeNGwKz/ad5leH4p/tO8yq3tbtlSwHRai0l7xLb6hTuHPAA4Hnv4KRo57hqtHp6dVrqXFwNh2OG8G4sRN1N5xk8wb5xdSPWd5lfG4yp7TvMrFRqte0OaQQRIINiDxCOcAJJAA3k2A8VXlk8I2KWLqX6zvMrL+1v8Aad5lVjHbShkikNR5mdPgN5+C0cDtVUZ/F64JmbAieUACOz4op/kdnzguJxL+LneZWRuLqDc4+ajsFmdOsJpunmNxHePruW0pKT+yOEWPJ8yNSWu9YX7wpNVrIP4x90/RWVbqZOUdzNNYYREVxAIiIAiIgCIiAIiIAoHPvXb7v1U8VBZ6OuPd+pVN/tJw5OcbZ4ourBnBjQY/qfcnyDfiqtiKGoies3iwwAYMzMSOSte2mCLaranB7Q2f6mzbxbH+JVaqUwd/5+BXzlsnC1s+50MYT0sUv3/U8mRBPOD42XjEY5lO73hvK9/AC6hM4z0tJZSMkb3WseTeZ7f/AGq6+oXGSSSd83PiunpekzuSnY8L+Tna3rldDddS7n/B1yn6WsI1jZbVe7SNRDWgaovBc4Hf2LbwHpNwlc6Qyu0gSfs9YAEXPRlxA7YXH6OW1X3a0xEybCJiZPDt7FLDZrH4f7ZrHs0DVrpvbLQLyC10+S6sqtJD0Oe/6o+Xc736+3Z/g7hgsbTq0w+k9r2ncWmR+XcuTekXaHEYfNGvY4tNFjOjsY0vaC+QbOa4lwPuxwVq9HudVcZVxNZ7GsaW0mu0CGvrtDg6rHB7mwXR2Lf2y9H9PMCx+s06jBpmNQc2SQC2RcEm/asrgqrHFl0Jd0cnJH5gcTjOlxjDWFWZDHFmkRA0cg20AyOcr1iK/QtospUyy2ms5r3FlZwPUeWOJhwE8hewEXs9X0c4ylXimG1abWgAiGG8Hc4wT3HgrFlmwxIYMRRZpFUVHS4Fx0tcGsGnc2XSb3gbovW7XxjYt7Uv1N7YXC1KeCp63Olxc8A6bNc4lsW3Edbf95R2e4t5qPD3nQwk9gAE7grt0QAgCABAA4AbgAqBtaz/AORA5n4An4LPIsrSckmVbEVq+J1ljKjmMEkNDiGt51C0fErSwzKhM0w6QJJZJIA4mOClMn2tr4RgZSdpb0wquixfpDR0bjxYdMEcnOHG3vZjbCtgiOjMA1RUqBtuka1r2im6R6sunsPAqajHbc+mfkrUoRrTSxjdb/eTbyTM3PEzD2neLSDucI3eC6VkWIc+g0vMu6wJteHEDd2QuT5LVL69R8Aag4kCwGpwMAct8dy6ls0f9O3vd/uKrjyzh6+qNdmI/wDhZMg/jH3T9FZFW9nx9r/aforIujp/Yce33BERXlYREQBERAEREAREQAqDzwdce79VOFQud+u3u+qpu9pOHJD4rBMqsLKjZaf0CDwI5rnW3eTHB0HVGVJDnBjZEOBdJ4WMNBvbhZdNaqh6TsmqYjB/ZgudTeKmkby0Nc10DiRqmOwrJCquc496+TZHU3UxareMnENKvmzuxdKkzp8bAgatLjDWDnUneez5qu7JCiMUw1yA1suE7tYu0H594A4qazfBVcxqhtSrUYzV9nSpU21J5EzVZNQ3mYA4FaepWWzsWmhLtjjLf3+EYtLWu12SWX9GntZt1Qc4DCglzWlheQAwt5NYRJg7jbio/Lsdm2OaRTqObRY3S99qdJjY0w98Xt2kqbyD0S6HtfmD2sYXQ2nrALjvAqVBIbPJuo7929dNx7v2LDj9notIpEDoWnQImDBbv36rb43quvS1VxjGKz9N7miV1k16nx8FO2FyjM8Jif2d7tWFYCXGBoJe3WDSeQHF2oifGeC6UBZVfaraDE4TDitSoteCRr1l009UAEtb6wmBMiDwvau5P6YJeG4mkGtJu+mSdPaWOuR3Ge9e25lLgp8kYbNnSgF5qL3TeCAWkEEAgjcQbgg8ivDzdUMuR5LVSM/H27+U/QcFeCqTtAP9Q/vH+1qrs4LYPcp2O2dMzSgg/dJgjsBNiFp/uStMFkdpIgeMq7YTLzUubN58/dH1+azOyxjrMfeDAIkQHEGCINjI4rBLWVwl2tnYhr71DG3+5BZZgBSbAuTdx5ndbsCvuzrv9O33nfNVCpRcx0OEH6cweI/Vlb9mj/px77votVUlLdHMulKTzLks+QD7T+0/RWJV7IR9ofdP0VhXUo9pz7PcERFeVhERAEREAREQBERACobO/Wb3fVTKh869Zvd9VTd7ScOSOCpPpC24GEHQ0utXewmZgUmuBAeebt5A7JPCbtVqNa0ucQGtBJJMAAXJJ4Bfn7bPM6eJxtarScXMc4BpIIkNY1kgG8SDCzRR5qLHCO3JE4EgVGTu1N+YXUdkso6WoKmqOieCQBe17mbA7tx3FcwwmFNR4aOO88hxKumWYt9BzXUyS5thx1cIcBvlVXv1xb3IaK9RThJ4ydMzTK6WIp6KwlgcH35tvMndxWhj9oKNGpTYH9JUqEMp0mEOfJgFznSS1gAkuPAcVK068tBc03AJgahcbrX+Cic1xuGwbX4g04I9bo6QD3kni4tB77961JvGDa+1er+TT2/x7aOAqh7hNRnRMbxc5xEm/Jsn9BcRKl9pdoKmNrmrUsNzGTIYzg0dvEnifADQwWENR4aLcSeQXnByNRarJZXBZMk9JWMwzGU+pUpsGloc24by1gz2XXVNl9oKeOoCqwaTOl7CZLHCDE8REEHke9cg/wCn6cb3Tzt8oUrkdapg56Co9uoguFocRMS0gjiVQ7Is9q1Ti8S4OxFqpO0gPTv7S0d0taJ+PwUvsttK7EhzKgAqNEyLB7d0xwIMSN1wRyEVtM37d3aG/wC0BV2bx2OtVNS3RI18ufUoPZh61OhWBboNQSzSJ1NuDH3bwTAMb5GDE0n1i6nhq9KnUZUZqdVaS3QbuEHiWkEX3SJBuvmDxYqNvZ0XA58x2L017S6A6SLkat0HiOHivl1b48RlBZi38c/qbuzOWnyedoKLIdouGu6p7J7eH4KQ2UM0f7z8mqDzTGB3UBkTdT+y4+yPvn5NXY6fGShlrGd8FNxack/if2n6KfVfyU/a+B+isC+gp9pz7OQiIrisIiIAiIgCIiAIiIAojOR1m9yl1E5wOs3uKqt9pOHJzj0uYt7MC1rZAqVmtd7oa98HvLW+S5TlGXioS512jhzP6+a6v6SsTIpUSAWmahkTJEtb5S7zCpIbCxtyaxFHP1c15MGzlWTmq7TTDRAuYgAdsfJSuB2NxGvVUqhga6W9HJNtxkxHx7lv7FtGioeOoD4H81JZxmYoaHG8kgt4kQTI7iBf+pdjQaWLhGeMtnPnZjKPWMo4gMjDvYXiP4oJmN8uZET3FRGQ1MRWqV21azS1lRzXNY31tc/fdJDB1oG+29YW7Ues57A909Rjp6Jo4uc0EGo7vstF2eVDWFWGNIgFtNoY0tHAtbv7z2cl2loJNttFX97iCin/AAb9b0b4RzgRraL9UEcrXibG6rVTACk5zAAC0lpgcjC6VUdqpkji0keIkLn2Nc6rVeaTS9z3uLGtu5xJMADiTZfP9ShFKOOS+tuWxrfvnGZe9lcYFtfDPaBqq0i5jusQQyoLMdNrjhuhe8TVD3uc1nRhzi4MBnQCZDJ4wLT2L7k23WZuoVcFiQGsaGt61Po6jADanAAkEC8ie26xrmX4jiC+DXdhYivg3smzc4aqKgaH2LSC7TY8Zg8uSlsdmgxLukDC2REEg+raZCralsA4CkCdw1E9wJJ+CzNvGDZoLH3OPweMVjWUQC94ZO6d57gLlaP/AFPQcYNR27e4ODZt+pUFl2CdmOK0uq06RqGGmoSGifVpt0gn6WJJXmrs1UZjDhKj2U3tqdGXOJ0SSACCASZlsACesLLQtMuWTnrp59K2LjRgwQQQdxEEHuI3q6bKfwj75+TVzHBYOrgcY7CVi08QWmWyW9I17Dyc36cl07ZD+E73/wDiFBQ7J4NcLVbDJZ8n/ijuKsCgMoH2vgVPrfR7SmzkIiK8rCIiAIiIAiIgCIiAKMzYXb3FSajc13t7iqrfaShycn28xpdiS0kaaYAbusXNa91+ckeQ7VAYWh0lRrQ5rZmXOPVa0CS490K17Z7O1BWNWk1zxUu7SC7S/dcC8Gx81WcZk1aiGuqsLQ/dIAmN4I3jeN6+s0FlP9vGEGk2v3yfM6yuzzynJPC/xgk9n8zp0G1r6h1Sz7pf6wEA+BO+FE5hjX1HFzj1nEAchJgADkPxWGmZv5d3Px/BZ8Fl76z26Gl0GQBxsRq7B+J5hZ9VKrpmmk4v1PKj95Zq6bpJ9Q1MYNelbyfxgw9D628mzRJO88YFuI8kgTAk9/ke1S9XZ7EtMdE6XG0XEnm4SB4rTrZU6nUFIQ5x0gFs3LgIF72NvBfOdCt1M9XmcnjDzlv6Psf6iq0UND21xjnKxhLbcumU3oU5/lt+UKj5X+8W4mk7LsP01QEnU9pNJogt6zyWhpueM2XU8v2ZqsFNjgIaGAkGZALWmLDhqPZCl9ow4YasKZ0v6N2iH6TMWDGjjw8Vr1jjZNSW+Mny2lolHeRx7afMq9fEOdiejFRkU3CkS6m0ssQwuuROo+JUSrF/0Niz91o73t+kr0NgMV/9f+R/8VwZJttkpVWSbeCtqXwVDXQLd2oPbPfI+qkB6PcT7VP/ACd/4r43LHYeaTyC5pnqm0Ohw3xzUHFpZNmiqlGb7l8HMKdSpQqSOrUpu4gGHDjDgR2jwWKvinvqGo8l1RztTnP60umZdMg3XQM1yGjXMu6rvaBAPZPAqFGxrdQ+1kHfYTaN1+1aY2ojPSWRfp3RqZEauIxXS1HOe4dZ73GSYGlonyEch2Lr+yH8N/vj5Km4DLWUWBrGwN/aTzJ4q5bI2p1PeHyKq7+6Zuqp8VeHyWfKf4g7ip9QeVD7QdxU4uhT7SuzkIiK4rCIiAIiIAiIgCIiAKPzMXb4qQUfmW8eKrs9pKPJHVQqn6RajOgpsPrufI7GtHXPjIHj2K21d4XM9s8WX4upyZFNvgJNveLlf0ytT1CcnhR3ZRrpuNPbFZctkQOmYHMwe65PwEeKuOxNG9V0cGt8yTHwCqeFw73vAYwnl8twvYTvjeul5PgRRosbaYBcRxcRcz8PAKjq1y1WtUq5ZhFY/GTqdLpei6c4WRxObz+cfBqZe3FMq1adRlMYfSHYd1MguIgamubJiCYBIG42O9fMh2fp0sQyrUq1a3R6hNYN1AlziyYJkMDokknj90BSeJltN5Y0OcGuLW2Ac4AkAnhJtPaojFZ6MLgG1sSA2p0TQWSOtWLbsbFj1puLASVGucov0bZ2M9kFJevf5LrX2hotMSXHhpEyYJgHnAJ5WN1pYjHuqggtDGmDzcYuATEC/f4b1UtjMzOMpOxDmaJeabBqLoa2C50kDeSBu+4rU0WS+fbJxiVUxbj3SACaVt4LBl9zZvPn3fj+hvDK6PsNVUanLcsc0iI0rXq5bSc7U6lTc4xLnMaTawuRKn/3ZR/lt8k/dlH+Wz/EKXhf2eeQrwymj/Jpf/mz8FUsloMGKbIaLuiwH3XBdO/dlH+Wz/EfgudbIMBxzARI0u3ib6HKm2vtlH8sshPKZagG/wBPwXqBwhT/AOzM9lvkFD4+iBXMAD7Nm4RudVVsqu1ZIKeWZcub9oO4qZUTl/r+BUsrKfaQnyERFcQCIiAIiIAiIgCIiALRzHePFby0seLjxVdvtJR5I54uuSbQj/U1pExWfwn7zuBK664XXPttcieys6s0SyoZJH3XbiD3m89q0dOjXbKdNjwpLBTq7LKey6tZcXnBCZdnRw7tTNMkaYNxEg8CI3DirPlW0Fao3U7QQSQIB4b9x3TbwVby7JX1YJ6rOZ4+6OPfu71ZsNQaxoDdwsO4fnJ8V8t1eVOgfi01zlL522X7/Z3KddZr499tKj+c7s0Nqdq8TQol9BrJaevqa4wLCR1o3niuSZvntfF1g6vUc8gGAbBoPBrRZvku04nDtqB7CLPpwe52ofiuHHCEV30+Ido8dy6XQNZ54yjP3LfP4OdroOLWOGd82HwXR4DDjdNMPPfUJqf8lZsI1hPXMAHde/eeX678GGwwYxrBua0NH9oDfosrrBXN+pyPUtsEsMfTH3vgfwX394U+fwP4KFa1ZGNU/MyPjRKnMqY4/A/gvgzKmeJ8j+CjHNXlrV75ZHnYiW/eFPmfI/gucbNV9GMpkyYLmwO1jhx7VdNKpGWCMW3/ALh+TlRbY24lsIpJnRjmjfZd8PxWjXra6mqIGkC5F4Ljw71jLl6iArXY3sQUEjNl7vtB3FTKhMsb9oD2FTatp4IWchERXFYREQBERAEREAREQBaeOFwtxauLG5V2e0lHkjTvUNtVm1OhQdrPrgsaOJLhBt2AkqcDVzD0mVXHEsafVFMEeLnSfgPJWdP0i1V6qk8IjqrnTW5o38HnVGramYPIiCButw5LfmB3KiZDiWsrNLrA9WeUxDvBwB81fAF8h/UvSYdM1Srrz2tZWf53N/TdW9VV3S5RiovBLnDdIaO5o/Eu8lzmllQq51TpgjrYhmrjEOkj/FvxV5zfNWYSm57muLd4DWmNRmxcLNE3k8zv3Km+jCqcRnFGo+NTqlWq6NwOiobdm5bP6eompzux6cYX5Ia9p9sfnJ3wZaeY+K+OyufvDy/NSCLv+OJl72R/7q/q+H5r6Ms/q+H5qQXxPHH6HczROWf1fD818/df9Xw/Nb6L3sj9HnczSGXf1fD81zrAUi7GNaDpJrRIAMXPA/q66kuaZeIx7f8Av/8AKFmvik4/qXVttMuwyR380/4NWDF4ZzHNBdqDgTcAQWlvLvU4FHZqOuzuf86aulBduxXGTyYsvHXHipcKLwLeuPFSqU8CfIREVxAIiIAiIgCIiAIiIAtXF8FslaWMdcKE+D1cmAKi+kbIxVFKqDBZqYTEyD1gD2WKvIKgNsKTnYSpp3hzSJ94D5EqWgsdeog19/6nmoipVSRyEtgkciR8Vc9ksxNc9E/e1sh3NoIEd4kX/RpcH72/j38VLZQytTeKlOGm4Gq9nAgy3lC+r67odPq9I3es9qyv1/7OJ066yq9KHzsy+57UdSwtQ0g0wOsHjUC0nS60iSO23YqLso+nh8XQqNDWwdMjq9V40ONrW1TKzZ7icVUpnpKgcJHVENE2bqgASYJN+Khnva0skRJ0gHk6BHmAvzpzce3sykfXqCaeTvPTO5nzXn9pde581pZFhHsw1FjmuDm0mtIMkiABcneVINoHkfJdHEsGHYw08Q873HzK+vxJmNRnfvvHOOSq21O0D2Nq0aDHa2kAvDg3kXNbxmLeJVIZiqrXa2vcHz62p2qDwmZ8OxYbtX4pdrOtpemS1EHNPB2EVHcz5lfKxfG8+BKxZBrfhqLndZzqbSTzMfNb5pHkVsXc1k5ckoya+iObWefvO8yqRhSf2psm/TC/H110F2HPIrmuJxwpVulA1tbV1mCAS0VNVp4wqbE1jI8kIp5OgCo7mfMr3PE3Pbvj9D4LXoPfUa17KTi1wBB1UrgiQbVEqGoHAOY5moGCSwi0W6riZv8AAq1qS3GUyQwR648VKqDwDj0gndf5KcCvp4K7OQiIrisIiIAiIgCIiAIiIAVH40QQpBaGO9YdyhPglHkwMCgdsK+nDR7TgPKXH5KwsVU28P2dIc3n6fmvdEu7URyeXvFbOaUWDprxAcZndaT81IVMwabMe0Okb/kCRCi8RhC97rT1iYBIdIcYO5SzdGka6ZAMQYgnvBXS6v1mE80V7rGG/wDgz6Dp7ji2fPODxiKlQsc2oCQRYwN8gi4tHaovZMjG5nhKVQ9G2nULusRLzT67WADiS0jfxKm8I5oGlrpBIgGZF7wqJtbTpNqOqaXBwqEaqbtMGSQ7SQRMjhC4GjUW2m8/R1dRNxW2x+qHr61i4ZsP6T8aKLWOeMQdWhvTNf0h3AN10yS7xkrsOS5ya+HpVS0DpGB0NdqAnhMBb5enkwrcrm2uSim44hps6A5s/e5tHGwv3E93ODUcazuqYJECYNzvE23238F0zbbGayxkDqguN5u6wBEcp81QMcwCpu3ADwgWXz+vlBSeEfY9Hc/Fv+x2HZ3LTh8PTpOMuaL8pJLiB2CY8FIVNyrGye1Br0tLhL6YaCZ9YGQHbt/VIK3tose4YWoW9U6YmY3kAgW3xIXYqth4048YPldTCcLJeTnLyVrbTat7CWUn9UCHFpEucd7dXAAcu1UDEZiXtgiL8Oz9fBbOc1IYPe+hUPPWjx+n4lYbbJSkceybkzo+xOcVGvpUiSabxEH7p0l0t5XHxV4zVk6PePxaVyXB1CGsLSQQGkEWMwNxXQtn8dWr4Si6tGogmeLm9YMcRwJaQf8A2tVdnp7Wa9PLOxIYVvXH64KXCi6DesP1wUoFfVwaZ8n1ERWkAiIgCIiAIiIAiIgC0cc24W8sOJo6h2jcoTWUerk0aShdq8nfiKYFLTra7UA6QCOIkAwd14U2xhb6y81iLblRGcoS7o8lripbM5VS2VxwqB/QuaTIIa5jgWyTcgkDfIPapGvkFYANfSd4Aujs1N3+a6LTjmPNe9Y5jzCz+JMu8rOcYbY2uYLaZFxd5ggC9gb8I81uY/0R4PEUx05qdJMk03BomIsC0+fFXsOHMeYXkvHMeanCPj9pCUu/kp+znozwWDuw1XG/rv8Aa3jqBtlZswy5tXDvoiGhzdIgWERAgcLARyWakRCyT2qcm5LDIr0vKKHh9k8UA7U3UZsS8GQAAILjMWUfjNlcWXmKLju3aeQ4yunUisoCxS0cJLDbOpDqttbykv8ABX9msldQZLxDnBogXiJ3kcbrZz3KTiKWhroLXBwncbOEHzKl9Kx7itSioxUVwc22buk5S+Tn+I2AxFUaXGm0TMkk8DwAUTh/RjjAdLjSAsNWsmwEWAE/BdYIXmCouuLMv9vA57T2LxLAGwwxaQ63Zvgq35DlrqFEU3EEguNtw1GYE9snxKknNkLwJUo7E4Uxjuj1RZ1gpELXwtKLrZWutbCXIREVhEIiIAiIgCIiAIiIAiIgPhC+dGOQXpEB56McgnRjkPJekQHnom8h5L50LeQ8gvaIDwKTeQ8gnQt5DyC9ogMfQN9keQT9nb7I8gsiIDH0DfZHkE/Z2+yPILIiAx9A32R5BfP2VnsjyWVEwDEcKz2R5L43CMG5rfILMi8wAiIvQEREAREQBERAEREAREQBERAEREAREQBERAEREAREQBERAEREAREQBERAEREAREQBER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data:image/jpeg;base64,/9j/4AAQSkZJRgABAQAAAQABAAD/2wCEAAkGBhERERQUERQVFRQUFBgVFhcVGBgXGBYVFRcVFBcVFBQXGyYeFxkjGRgVHy8gJCcpLCwsFR4xNTAqNSYrLCkBCQoKDgwOGg8PGiokHyQvLSwsLTAsKSwqLSwwLCwsLCwwKSkpLCwvLCwsKSwpLCkpLCwsLCwsKSwsKSksKSwpKf/AABEIAOEA4QMBIgACEQEDEQH/xAAcAAEAAgMBAQEAAAAAAAAAAAAABQYDBAcCAQj/xABDEAABAwIDBAYHBQcDBAMAAAABAAIRAyEEBRIGMUFREyJhcYGRBzJScqGxwSNC0eHwFBUzU2KCkiSywhZz0vE0Y5P/xAAbAQEAAwEBAQEAAAAAAAAAAAAAAgMEBQEGB//EAC4RAAICAQMDBAEDAwUAAAAAAAABAgMRBCExBRITIjJBUWFxgaEGFJGxwdHh8f/aAAwDAQACEQMRAD8A7iiIgCIiAIiIAi+SkoD6iJKAIi+SgPqIiAIiIAiL4gPqJKIAiIgCIiAIiIAiIgCIiAIiIAiIgC0szx3Rtt6x3fit0qCz/wBdo7PqqrZdsdiUVlmkcbUdcuPmsL6rp9Y+ZWvj8wZQpl7zYWA4uPADtVIzDaivUJh3Rt4BvLtdvPwXLsvUOeTq6XQ2ajeOy+y/Oru9o+axCu/2j5lc7p5vXaZFV/8AkT8CrDke0nSEU6sBxs1wsHHkRwKqjqozeODXf0q2qPcsMswru9o+ZXmpXd7R8yjWr5UbZam3g5R7GIf7TvMr0MS/2j5lYtNl81AQJv8AhH4jzXmWeNGwKz/ad5leH4p/tO8yq3tbtlSwHRai0l7xLb6hTuHPAA4Hnv4KRo57hqtHp6dVrqXFwNh2OG8G4sRN1N5xk8wb5xdSPWd5lfG4yp7TvMrFRqte0OaQQRIINiDxCOcAJJAA3k2A8VXlk8I2KWLqX6zvMrL+1v8Aad5lVjHbShkikNR5mdPgN5+C0cDtVUZ/F64JmbAieUACOz4op/kdnzguJxL+LneZWRuLqDc4+ajsFmdOsJpunmNxHePruW0pKT+yOEWPJ8yNSWu9YX7wpNVrIP4x90/RWVbqZOUdzNNYYREVxAIiIAiIgCIiAIiIAoHPvXb7v1U8VBZ6OuPd+pVN/tJw5OcbZ4ourBnBjQY/qfcnyDfiqtiKGoies3iwwAYMzMSOSte2mCLaranB7Q2f6mzbxbH+JVaqUwd/5+BXzlsnC1s+50MYT0sUv3/U8mRBPOD42XjEY5lO73hvK9/AC6hM4z0tJZSMkb3WseTeZ7f/AGq6+oXGSSSd83PiunpekzuSnY8L+Tna3rldDddS7n/B1yn6WsI1jZbVe7SNRDWgaovBc4Hf2LbwHpNwlc6Qyu0gSfs9YAEXPRlxA7YXH6OW1X3a0xEybCJiZPDt7FLDZrH4f7ZrHs0DVrpvbLQLyC10+S6sqtJD0Oe/6o+Xc736+3Z/g7hgsbTq0w+k9r2ncWmR+XcuTekXaHEYfNGvY4tNFjOjsY0vaC+QbOa4lwPuxwVq9HudVcZVxNZ7GsaW0mu0CGvrtDg6rHB7mwXR2Lf2y9H9PMCx+s06jBpmNQc2SQC2RcEm/asrgqrHFl0Jd0cnJH5gcTjOlxjDWFWZDHFmkRA0cg20AyOcr1iK/QtospUyy2ms5r3FlZwPUeWOJhwE8hewEXs9X0c4ylXimG1abWgAiGG8Hc4wT3HgrFlmwxIYMRRZpFUVHS4Fx0tcGsGnc2XSb3gbovW7XxjYt7Uv1N7YXC1KeCp63Olxc8A6bNc4lsW3Edbf95R2e4t5qPD3nQwk9gAE7grt0QAgCABAA4AbgAqBtaz/AORA5n4An4LPIsrSckmVbEVq+J1ljKjmMEkNDiGt51C0fErSwzKhM0w6QJJZJIA4mOClMn2tr4RgZSdpb0wquixfpDR0bjxYdMEcnOHG3vZjbCtgiOjMA1RUqBtuka1r2im6R6sunsPAqajHbc+mfkrUoRrTSxjdb/eTbyTM3PEzD2neLSDucI3eC6VkWIc+g0vMu6wJteHEDd2QuT5LVL69R8Aag4kCwGpwMAct8dy6ls0f9O3vd/uKrjyzh6+qNdmI/wDhZMg/jH3T9FZFW9nx9r/aforIujp/Yce33BERXlYREQBERAEREAREQAqDzwdce79VOFQud+u3u+qpu9pOHJD4rBMqsLKjZaf0CDwI5rnW3eTHB0HVGVJDnBjZEOBdJ4WMNBvbhZdNaqh6TsmqYjB/ZgudTeKmkby0Nc10DiRqmOwrJCquc496+TZHU3UxareMnENKvmzuxdKkzp8bAgatLjDWDnUneez5qu7JCiMUw1yA1suE7tYu0H594A4qazfBVcxqhtSrUYzV9nSpU21J5EzVZNQ3mYA4FaepWWzsWmhLtjjLf3+EYtLWu12SWX9GntZt1Qc4DCglzWlheQAwt5NYRJg7jbio/Lsdm2OaRTqObRY3S99qdJjY0w98Xt2kqbyD0S6HtfmD2sYXQ2nrALjvAqVBIbPJuo7929dNx7v2LDj9notIpEDoWnQImDBbv36rb43quvS1VxjGKz9N7miV1k16nx8FO2FyjM8Jif2d7tWFYCXGBoJe3WDSeQHF2oifGeC6UBZVfaraDE4TDitSoteCRr1l009UAEtb6wmBMiDwvau5P6YJeG4mkGtJu+mSdPaWOuR3Ge9e25lLgp8kYbNnSgF5qL3TeCAWkEEAgjcQbgg8ivDzdUMuR5LVSM/H27+U/QcFeCqTtAP9Q/vH+1qrs4LYPcp2O2dMzSgg/dJgjsBNiFp/uStMFkdpIgeMq7YTLzUubN58/dH1+azOyxjrMfeDAIkQHEGCINjI4rBLWVwl2tnYhr71DG3+5BZZgBSbAuTdx5ndbsCvuzrv9O33nfNVCpRcx0OEH6cweI/Vlb9mj/px77votVUlLdHMulKTzLks+QD7T+0/RWJV7IR9ofdP0VhXUo9pz7PcERFeVhERAEREAREQBERACobO/Wb3fVTKh869Zvd9VTd7ScOSOCpPpC24GEHQ0utXewmZgUmuBAeebt5A7JPCbtVqNa0ucQGtBJJMAAXJJ4Bfn7bPM6eJxtarScXMc4BpIIkNY1kgG8SDCzRR5qLHCO3JE4EgVGTu1N+YXUdkso6WoKmqOieCQBe17mbA7tx3FcwwmFNR4aOO88hxKumWYt9BzXUyS5thx1cIcBvlVXv1xb3IaK9RThJ4ydMzTK6WIp6KwlgcH35tvMndxWhj9oKNGpTYH9JUqEMp0mEOfJgFznSS1gAkuPAcVK068tBc03AJgahcbrX+Cic1xuGwbX4g04I9bo6QD3kni4tB77961JvGDa+1er+TT2/x7aOAqh7hNRnRMbxc5xEm/Jsn9BcRKl9pdoKmNrmrUsNzGTIYzg0dvEnifADQwWENR4aLcSeQXnByNRarJZXBZMk9JWMwzGU+pUpsGloc24by1gz2XXVNl9oKeOoCqwaTOl7CZLHCDE8REEHke9cg/wCn6cb3Tzt8oUrkdapg56Co9uoguFocRMS0gjiVQ7Is9q1Ti8S4OxFqpO0gPTv7S0d0taJ+PwUvsttK7EhzKgAqNEyLB7d0xwIMSN1wRyEVtM37d3aG/wC0BV2bx2OtVNS3RI18ufUoPZh61OhWBboNQSzSJ1NuDH3bwTAMb5GDE0n1i6nhq9KnUZUZqdVaS3QbuEHiWkEX3SJBuvmDxYqNvZ0XA58x2L017S6A6SLkat0HiOHivl1b48RlBZi38c/qbuzOWnyedoKLIdouGu6p7J7eH4KQ2UM0f7z8mqDzTGB3UBkTdT+y4+yPvn5NXY6fGShlrGd8FNxack/if2n6KfVfyU/a+B+isC+gp9pz7OQiIrisIiIAiIgCIiAIiIAojOR1m9yl1E5wOs3uKqt9pOHJzj0uYt7MC1rZAqVmtd7oa98HvLW+S5TlGXioS512jhzP6+a6v6SsTIpUSAWmahkTJEtb5S7zCpIbCxtyaxFHP1c15MGzlWTmq7TTDRAuYgAdsfJSuB2NxGvVUqhga6W9HJNtxkxHx7lv7FtGioeOoD4H81JZxmYoaHG8kgt4kQTI7iBf+pdjQaWLhGeMtnPnZjKPWMo4gMjDvYXiP4oJmN8uZET3FRGQ1MRWqV21azS1lRzXNY31tc/fdJDB1oG+29YW7Ues57A909Rjp6Jo4uc0EGo7vstF2eVDWFWGNIgFtNoY0tHAtbv7z2cl2loJNttFX97iCin/AAb9b0b4RzgRraL9UEcrXibG6rVTACk5zAAC0lpgcjC6VUdqpkji0keIkLn2Nc6rVeaTS9z3uLGtu5xJMADiTZfP9ShFKOOS+tuWxrfvnGZe9lcYFtfDPaBqq0i5jusQQyoLMdNrjhuhe8TVD3uc1nRhzi4MBnQCZDJ4wLT2L7k23WZuoVcFiQGsaGt61Po6jADanAAkEC8ie26xrmX4jiC+DXdhYivg3smzc4aqKgaH2LSC7TY8Zg8uSlsdmgxLukDC2REEg+raZCralsA4CkCdw1E9wJJ+CzNvGDZoLH3OPweMVjWUQC94ZO6d57gLlaP/AFPQcYNR27e4ODZt+pUFl2CdmOK0uq06RqGGmoSGifVpt0gn6WJJXmrs1UZjDhKj2U3tqdGXOJ0SSACCASZlsACesLLQtMuWTnrp59K2LjRgwQQQdxEEHuI3q6bKfwj75+TVzHBYOrgcY7CVi08QWmWyW9I17Dyc36cl07ZD+E73/wDiFBQ7J4NcLVbDJZ8n/ijuKsCgMoH2vgVPrfR7SmzkIiK8rCIiAIiIAiIgCIiAKMzYXb3FSajc13t7iqrfaShycn28xpdiS0kaaYAbusXNa91+ckeQ7VAYWh0lRrQ5rZmXOPVa0CS490K17Z7O1BWNWk1zxUu7SC7S/dcC8Gx81WcZk1aiGuqsLQ/dIAmN4I3jeN6+s0FlP9vGEGk2v3yfM6yuzzynJPC/xgk9n8zp0G1r6h1Sz7pf6wEA+BO+FE5hjX1HFzj1nEAchJgADkPxWGmZv5d3Px/BZ8Fl76z26Gl0GQBxsRq7B+J5hZ9VKrpmmk4v1PKj95Zq6bpJ9Q1MYNelbyfxgw9D628mzRJO88YFuI8kgTAk9/ke1S9XZ7EtMdE6XG0XEnm4SB4rTrZU6nUFIQ5x0gFs3LgIF72NvBfOdCt1M9XmcnjDzlv6Psf6iq0UND21xjnKxhLbcumU3oU5/lt+UKj5X+8W4mk7LsP01QEnU9pNJogt6zyWhpueM2XU8v2ZqsFNjgIaGAkGZALWmLDhqPZCl9ow4YasKZ0v6N2iH6TMWDGjjw8Vr1jjZNSW+Mny2lolHeRx7afMq9fEOdiejFRkU3CkS6m0ssQwuuROo+JUSrF/0Niz91o73t+kr0NgMV/9f+R/8VwZJttkpVWSbeCtqXwVDXQLd2oPbPfI+qkB6PcT7VP/ACd/4r43LHYeaTyC5pnqm0Ohw3xzUHFpZNmiqlGb7l8HMKdSpQqSOrUpu4gGHDjDgR2jwWKvinvqGo8l1RztTnP60umZdMg3XQM1yGjXMu6rvaBAPZPAqFGxrdQ+1kHfYTaN1+1aY2ojPSWRfp3RqZEauIxXS1HOe4dZ73GSYGlonyEch2Lr+yH8N/vj5Km4DLWUWBrGwN/aTzJ4q5bI2p1PeHyKq7+6Zuqp8VeHyWfKf4g7ip9QeVD7QdxU4uhT7SuzkIiK4rCIiAIiIAiIgCIiAKPzMXb4qQUfmW8eKrs9pKPJHVQqn6RajOgpsPrufI7GtHXPjIHj2K21d4XM9s8WX4upyZFNvgJNveLlf0ytT1CcnhR3ZRrpuNPbFZctkQOmYHMwe65PwEeKuOxNG9V0cGt8yTHwCqeFw73vAYwnl8twvYTvjeul5PgRRosbaYBcRxcRcz8PAKjq1y1WtUq5ZhFY/GTqdLpei6c4WRxObz+cfBqZe3FMq1adRlMYfSHYd1MguIgamubJiCYBIG42O9fMh2fp0sQyrUq1a3R6hNYN1AlziyYJkMDokknj90BSeJltN5Y0OcGuLW2Ac4AkAnhJtPaojFZ6MLgG1sSA2p0TQWSOtWLbsbFj1puLASVGucov0bZ2M9kFJevf5LrX2hotMSXHhpEyYJgHnAJ5WN1pYjHuqggtDGmDzcYuATEC/f4b1UtjMzOMpOxDmaJeabBqLoa2C50kDeSBu+4rU0WS+fbJxiVUxbj3SACaVt4LBl9zZvPn3fj+hvDK6PsNVUanLcsc0iI0rXq5bSc7U6lTc4xLnMaTawuRKn/3ZR/lt8k/dlH+Wz/EKXhf2eeQrwymj/Jpf/mz8FUsloMGKbIaLuiwH3XBdO/dlH+Wz/EfgudbIMBxzARI0u3ib6HKm2vtlH8sshPKZagG/wBPwXqBwhT/AOzM9lvkFD4+iBXMAD7Nm4RudVVsqu1ZIKeWZcub9oO4qZUTl/r+BUsrKfaQnyERFcQCIiAIiIAiIgCIiALRzHePFby0seLjxVdvtJR5I54uuSbQj/U1pExWfwn7zuBK664XXPttcieys6s0SyoZJH3XbiD3m89q0dOjXbKdNjwpLBTq7LKey6tZcXnBCZdnRw7tTNMkaYNxEg8CI3DirPlW0Fao3U7QQSQIB4b9x3TbwVby7JX1YJ6rOZ4+6OPfu71ZsNQaxoDdwsO4fnJ8V8t1eVOgfi01zlL522X7/Z3KddZr499tKj+c7s0Nqdq8TQol9BrJaevqa4wLCR1o3niuSZvntfF1g6vUc8gGAbBoPBrRZvku04nDtqB7CLPpwe52ofiuHHCEV30+Ido8dy6XQNZ54yjP3LfP4OdroOLWOGd82HwXR4DDjdNMPPfUJqf8lZsI1hPXMAHde/eeX678GGwwYxrBua0NH9oDfosrrBXN+pyPUtsEsMfTH3vgfwX394U+fwP4KFa1ZGNU/MyPjRKnMqY4/A/gvgzKmeJ8j+CjHNXlrV75ZHnYiW/eFPmfI/gucbNV9GMpkyYLmwO1jhx7VdNKpGWCMW3/ALh+TlRbY24lsIpJnRjmjfZd8PxWjXra6mqIGkC5F4Ljw71jLl6iArXY3sQUEjNl7vtB3FTKhMsb9oD2FTatp4IWchERXFYREQBERAEREAREQBaeOFwtxauLG5V2e0lHkjTvUNtVm1OhQdrPrgsaOJLhBt2AkqcDVzD0mVXHEsafVFMEeLnSfgPJWdP0i1V6qk8IjqrnTW5o38HnVGramYPIiCButw5LfmB3KiZDiWsrNLrA9WeUxDvBwB81fAF8h/UvSYdM1Srrz2tZWf53N/TdW9VV3S5RiovBLnDdIaO5o/Eu8lzmllQq51TpgjrYhmrjEOkj/FvxV5zfNWYSm57muLd4DWmNRmxcLNE3k8zv3Km+jCqcRnFGo+NTqlWq6NwOiobdm5bP6eompzux6cYX5Ia9p9sfnJ3wZaeY+K+OyufvDy/NSCLv+OJl72R/7q/q+H5r6Ms/q+H5qQXxPHH6HczROWf1fD818/df9Xw/Nb6L3sj9HnczSGXf1fD81zrAUi7GNaDpJrRIAMXPA/q66kuaZeIx7f8Av/8AKFmvik4/qXVttMuwyR380/4NWDF4ZzHNBdqDgTcAQWlvLvU4FHZqOuzuf86aulBduxXGTyYsvHXHipcKLwLeuPFSqU8CfIREVxAIiIAiIgCIiAIiIAtXF8FslaWMdcKE+D1cmAKi+kbIxVFKqDBZqYTEyD1gD2WKvIKgNsKTnYSpp3hzSJ94D5EqWgsdeog19/6nmoipVSRyEtgkciR8Vc9ksxNc9E/e1sh3NoIEd4kX/RpcH72/j38VLZQytTeKlOGm4Gq9nAgy3lC+r67odPq9I3es9qyv1/7OJ066yq9KHzsy+57UdSwtQ0g0wOsHjUC0nS60iSO23YqLso+nh8XQqNDWwdMjq9V40ONrW1TKzZ7icVUpnpKgcJHVENE2bqgASYJN+Khnva0skRJ0gHk6BHmAvzpzce3sykfXqCaeTvPTO5nzXn9pde581pZFhHsw1FjmuDm0mtIMkiABcneVINoHkfJdHEsGHYw08Q873HzK+vxJmNRnfvvHOOSq21O0D2Nq0aDHa2kAvDg3kXNbxmLeJVIZiqrXa2vcHz62p2qDwmZ8OxYbtX4pdrOtpemS1EHNPB2EVHcz5lfKxfG8+BKxZBrfhqLndZzqbSTzMfNb5pHkVsXc1k5ckoya+iObWefvO8yqRhSf2psm/TC/H110F2HPIrmuJxwpVulA1tbV1mCAS0VNVp4wqbE1jI8kIp5OgCo7mfMr3PE3Pbvj9D4LXoPfUa17KTi1wBB1UrgiQbVEqGoHAOY5moGCSwi0W6riZv8AAq1qS3GUyQwR648VKqDwDj0gndf5KcCvp4K7OQiIrisIiIAiIgCIiAIiIAVH40QQpBaGO9YdyhPglHkwMCgdsK+nDR7TgPKXH5KwsVU28P2dIc3n6fmvdEu7URyeXvFbOaUWDprxAcZndaT81IVMwabMe0Okb/kCRCi8RhC97rT1iYBIdIcYO5SzdGka6ZAMQYgnvBXS6v1mE80V7rGG/wDgz6Dp7ji2fPODxiKlQsc2oCQRYwN8gi4tHaovZMjG5nhKVQ9G2nULusRLzT67WADiS0jfxKm8I5oGlrpBIgGZF7wqJtbTpNqOqaXBwqEaqbtMGSQ7SQRMjhC4GjUW2m8/R1dRNxW2x+qHr61i4ZsP6T8aKLWOeMQdWhvTNf0h3AN10yS7xkrsOS5ya+HpVS0DpGB0NdqAnhMBb5enkwrcrm2uSim44hps6A5s/e5tHGwv3E93ODUcazuqYJECYNzvE23238F0zbbGayxkDqguN5u6wBEcp81QMcwCpu3ADwgWXz+vlBSeEfY9Hc/Fv+x2HZ3LTh8PTpOMuaL8pJLiB2CY8FIVNyrGye1Br0tLhL6YaCZ9YGQHbt/VIK3tose4YWoW9U6YmY3kAgW3xIXYqth4048YPldTCcLJeTnLyVrbTat7CWUn9UCHFpEucd7dXAAcu1UDEZiXtgiL8Oz9fBbOc1IYPe+hUPPWjx+n4lYbbJSkceybkzo+xOcVGvpUiSabxEH7p0l0t5XHxV4zVk6PePxaVyXB1CGsLSQQGkEWMwNxXQtn8dWr4Si6tGogmeLm9YMcRwJaQf8A2tVdnp7Wa9PLOxIYVvXH64KXCi6DesP1wUoFfVwaZ8n1ERWkAiIgCIiAIiIAiIgC0cc24W8sOJo6h2jcoTWUerk0aShdq8nfiKYFLTra7UA6QCOIkAwd14U2xhb6y81iLblRGcoS7o8lripbM5VS2VxwqB/QuaTIIa5jgWyTcgkDfIPapGvkFYANfSd4Aujs1N3+a6LTjmPNe9Y5jzCz+JMu8rOcYbY2uYLaZFxd5ggC9gb8I81uY/0R4PEUx05qdJMk03BomIsC0+fFXsOHMeYXkvHMeanCPj9pCUu/kp+znozwWDuw1XG/rv8Aa3jqBtlZswy5tXDvoiGhzdIgWERAgcLARyWakRCyT2qcm5LDIr0vKKHh9k8UA7U3UZsS8GQAAILjMWUfjNlcWXmKLju3aeQ4yunUisoCxS0cJLDbOpDqttbykv8ABX9msldQZLxDnBogXiJ3kcbrZz3KTiKWhroLXBwncbOEHzKl9Kx7itSioxUVwc22buk5S+Tn+I2AxFUaXGm0TMkk8DwAUTh/RjjAdLjSAsNWsmwEWAE/BdYIXmCouuLMv9vA57T2LxLAGwwxaQ63Zvgq35DlrqFEU3EEguNtw1GYE9snxKknNkLwJUo7E4Uxjuj1RZ1gpELXwtKLrZWutbCXIREVhEIiIAiIgCIiAIiIAiIgPhC+dGOQXpEB56McgnRjkPJekQHnom8h5L50LeQ8gvaIDwKTeQ8gnQt5DyC9ogMfQN9keQT9nb7I8gsiIDH0DfZHkE/Z2+yPILIiAx9A32R5BfP2VnsjyWVEwDEcKz2R5L43CMG5rfILMi8wAiIvQEREAREQBERAEREAREQBERAEREAREQBERAEREAREQBERAEREAREQBERAEREAREQBERAf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4" name="Picture 8" descr="http://pddt.ru/upload/image/news/pd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670" y="3621526"/>
            <a:ext cx="3024620" cy="26217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964362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15504" y="1484784"/>
            <a:ext cx="73448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i="1" kern="0" dirty="0">
                <a:solidFill>
                  <a:schemeClr val="accent6">
                    <a:lumMod val="75000"/>
                  </a:schemeClr>
                </a:solidFill>
                <a:cs typeface="Arial"/>
              </a:rPr>
              <a:t>Все острые, колющие и режущие предметы обязательно надо класть на свои места. Порядок в доме не только для красоты, но и для </a:t>
            </a:r>
            <a:r>
              <a:rPr lang="ru-RU" sz="2400" b="1" i="1" kern="0" dirty="0" smtClean="0">
                <a:solidFill>
                  <a:schemeClr val="accent6">
                    <a:lumMod val="75000"/>
                  </a:schemeClr>
                </a:solidFill>
                <a:cs typeface="Arial"/>
              </a:rPr>
              <a:t>безопасности!</a:t>
            </a:r>
            <a:endParaRPr lang="ru-RU" sz="24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19672" y="548680"/>
            <a:ext cx="6120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i="1" kern="0" dirty="0" smtClean="0">
                <a:solidFill>
                  <a:srgbClr val="FF0000"/>
                </a:solidFill>
                <a:latin typeface="Arial Black"/>
                <a:cs typeface="Arial"/>
              </a:rPr>
              <a:t>Чем опасны острые, колющие и режущие предметы?</a:t>
            </a:r>
            <a:endParaRPr lang="ru-RU" sz="2400" i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http://spasti-sebya.ru/wp-content/uploads/2012/12/%D0%BE%D1%81%D1%82%D1%80%D1%8B%D0%B5-%D0%BF%D1%80%D0%B5%D0%B4%D0%BC%D0%B5%D1%82%D1%8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901212"/>
            <a:ext cx="2195711" cy="16977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-fotki.yandex.ru/get/4600/prcont.2/0_3ef83_f9a8ff18_XX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32" y="2852318"/>
            <a:ext cx="2827045" cy="21037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615.photobucket.com/albums/tt238/adventh1313/scissors1brgb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268673" y="3855388"/>
            <a:ext cx="2091647" cy="209164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pk-sm.ru/new/wp-content/uploads/2010/10/gvozdi-277x30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2045" y="3472462"/>
            <a:ext cx="2638425" cy="28575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4851880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97360" y="620688"/>
            <a:ext cx="734481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600" b="1" i="1" kern="0" dirty="0" smtClean="0">
                <a:solidFill>
                  <a:srgbClr val="FF0000"/>
                </a:solidFill>
                <a:latin typeface="Arial Black"/>
                <a:cs typeface="Arial"/>
              </a:rPr>
              <a:t>Будь осторожен при встрече с незнакомыми людьми, не открывай дверь дома незнакомым людям!!!</a:t>
            </a:r>
            <a:endParaRPr lang="ru-RU" sz="2600" dirty="0">
              <a:solidFill>
                <a:srgbClr val="FF0000"/>
              </a:solidFill>
            </a:endParaRPr>
          </a:p>
        </p:txBody>
      </p:sp>
      <p:pic>
        <p:nvPicPr>
          <p:cNvPr id="13316" name="Picture 4" descr="незнакомец это не друг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13350"/>
            <a:ext cx="7848872" cy="46840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9670642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118169" y="2967335"/>
            <a:ext cx="69076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Спасибо за внимание!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60383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3568" y="1336119"/>
            <a:ext cx="7056784" cy="4401205"/>
          </a:xfrm>
          <a:prstGeom prst="rect">
            <a:avLst/>
          </a:prstGeom>
          <a:noFill/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1400" dirty="0">
                <a:hlinkClick r:id="rId3"/>
              </a:rPr>
              <a:t>http://pedsovet.su/load/321-1-0-32886</a:t>
            </a:r>
            <a:r>
              <a:rPr lang="ru-RU" sz="1400" dirty="0"/>
              <a:t> - </a:t>
            </a:r>
            <a:r>
              <a:rPr lang="ru-RU" sz="1400" dirty="0" smtClean="0"/>
              <a:t>фон</a:t>
            </a:r>
          </a:p>
          <a:p>
            <a:r>
              <a:rPr lang="en-US" sz="1400" dirty="0">
                <a:hlinkClick r:id="rId4"/>
              </a:rPr>
              <a:t>http://</a:t>
            </a:r>
            <a:r>
              <a:rPr lang="en-US" sz="1400" dirty="0" smtClean="0">
                <a:hlinkClick r:id="rId4"/>
              </a:rPr>
              <a:t>zrenielib.ru/docs/index-3101.html</a:t>
            </a:r>
            <a:r>
              <a:rPr lang="ru-RU" sz="1400" dirty="0" smtClean="0"/>
              <a:t> -информация</a:t>
            </a:r>
            <a:endParaRPr lang="ru-RU" sz="1400" dirty="0"/>
          </a:p>
          <a:p>
            <a:r>
              <a:rPr lang="en-US" sz="1400" dirty="0" smtClean="0">
                <a:hlinkClick r:id="rId5"/>
              </a:rPr>
              <a:t>http</a:t>
            </a:r>
            <a:r>
              <a:rPr lang="en-US" sz="1400" dirty="0">
                <a:hlinkClick r:id="rId5"/>
              </a:rPr>
              <a:t>://vln.dp.ua/blogs/vitaliy/otklyuchenie_pitevoy_vod3-1</a:t>
            </a:r>
            <a:r>
              <a:rPr lang="en-US" sz="1400" dirty="0" smtClean="0">
                <a:hlinkClick r:id="rId5"/>
              </a:rPr>
              <a:t>/</a:t>
            </a:r>
            <a:r>
              <a:rPr lang="ru-RU" sz="1400" dirty="0" smtClean="0"/>
              <a:t> - кран</a:t>
            </a:r>
          </a:p>
          <a:p>
            <a:r>
              <a:rPr lang="en-US" sz="1400" dirty="0">
                <a:hlinkClick r:id="rId6"/>
              </a:rPr>
              <a:t>http://</a:t>
            </a:r>
            <a:r>
              <a:rPr lang="en-US" sz="1400" dirty="0" smtClean="0">
                <a:hlinkClick r:id="rId6"/>
              </a:rPr>
              <a:t>balanced-nutrition.ru/articles-news/16-kak-ochistit-vodoprovodnuyu-vodu.html</a:t>
            </a:r>
            <a:r>
              <a:rPr lang="ru-RU" sz="1400" dirty="0" smtClean="0"/>
              <a:t> -кран с водой</a:t>
            </a:r>
          </a:p>
          <a:p>
            <a:r>
              <a:rPr lang="en-US" sz="1400" dirty="0">
                <a:hlinkClick r:id="rId7"/>
              </a:rPr>
              <a:t>http://</a:t>
            </a:r>
            <a:r>
              <a:rPr lang="en-US" sz="1400" dirty="0" smtClean="0">
                <a:hlinkClick r:id="rId7"/>
              </a:rPr>
              <a:t>gym1528.ru/media/documents/pchycology/detam/kak_prav_org_mesto_pri_rabote_za_comp.pdf</a:t>
            </a:r>
            <a:r>
              <a:rPr lang="ru-RU" sz="1400" dirty="0" smtClean="0"/>
              <a:t> - правила работы с компьютером</a:t>
            </a:r>
          </a:p>
          <a:p>
            <a:r>
              <a:rPr lang="en-US" sz="1400" dirty="0">
                <a:hlinkClick r:id="rId8"/>
              </a:rPr>
              <a:t>http://dancingchair.ru/article/518</a:t>
            </a:r>
            <a:r>
              <a:rPr lang="en-US" sz="1400" dirty="0" smtClean="0">
                <a:hlinkClick r:id="rId8"/>
              </a:rPr>
              <a:t>/</a:t>
            </a:r>
            <a:r>
              <a:rPr lang="ru-RU" sz="1400" dirty="0" smtClean="0"/>
              <a:t> - ученик у компьютера</a:t>
            </a:r>
          </a:p>
          <a:p>
            <a:r>
              <a:rPr lang="en-US" sz="1400" dirty="0">
                <a:hlinkClick r:id="rId9"/>
              </a:rPr>
              <a:t>http://</a:t>
            </a:r>
            <a:r>
              <a:rPr lang="en-US" sz="1400" dirty="0" smtClean="0">
                <a:hlinkClick r:id="rId9"/>
              </a:rPr>
              <a:t>krasnoyarsk.lubino.omskedu.ru/wp-content/uploads/igrok2.jpg</a:t>
            </a:r>
            <a:r>
              <a:rPr lang="ru-RU" sz="1400" dirty="0" smtClean="0">
                <a:hlinkClick r:id="rId9"/>
              </a:rPr>
              <a:t>-</a:t>
            </a:r>
            <a:r>
              <a:rPr lang="ru-RU" sz="1400" dirty="0" smtClean="0"/>
              <a:t> ребёнок у компьютера</a:t>
            </a:r>
          </a:p>
          <a:p>
            <a:r>
              <a:rPr lang="en-US" sz="1400" dirty="0">
                <a:hlinkClick r:id="rId10"/>
              </a:rPr>
              <a:t>http://bildbody.ru/kak-pravilno-sidet-za-kompyuterom</a:t>
            </a:r>
            <a:r>
              <a:rPr lang="en-US" sz="1400" dirty="0" smtClean="0">
                <a:hlinkClick r:id="rId10"/>
              </a:rPr>
              <a:t>/</a:t>
            </a:r>
            <a:r>
              <a:rPr lang="ru-RU" sz="1400" dirty="0"/>
              <a:t> </a:t>
            </a:r>
            <a:r>
              <a:rPr lang="ru-RU" sz="1400" dirty="0" smtClean="0"/>
              <a:t>-как правильно сидеть у компьютера</a:t>
            </a:r>
          </a:p>
          <a:p>
            <a:r>
              <a:rPr lang="en-US" sz="1400" dirty="0">
                <a:hlinkClick r:id="rId11"/>
              </a:rPr>
              <a:t>http://</a:t>
            </a:r>
            <a:r>
              <a:rPr lang="en-US" sz="1400" dirty="0" smtClean="0">
                <a:hlinkClick r:id="rId11"/>
              </a:rPr>
              <a:t>s1701.zouo.ru/index.php?id=427</a:t>
            </a:r>
            <a:r>
              <a:rPr lang="ru-RU" sz="1400" dirty="0" smtClean="0"/>
              <a:t>  -правила безопасности в интернете</a:t>
            </a:r>
          </a:p>
          <a:p>
            <a:r>
              <a:rPr lang="en-US" sz="1400" dirty="0">
                <a:hlinkClick r:id="rId12"/>
              </a:rPr>
              <a:t>http://</a:t>
            </a:r>
            <a:r>
              <a:rPr lang="en-US" sz="1400" dirty="0" smtClean="0">
                <a:hlinkClick r:id="rId12"/>
              </a:rPr>
              <a:t>murmansk-nordika.blogspot.ru/2012/07/blog-post_2077.html</a:t>
            </a:r>
            <a:r>
              <a:rPr lang="ru-RU" sz="1400" dirty="0"/>
              <a:t> </a:t>
            </a:r>
            <a:r>
              <a:rPr lang="ru-RU" sz="1400" dirty="0" smtClean="0"/>
              <a:t>-картинка с компьютером</a:t>
            </a:r>
          </a:p>
          <a:p>
            <a:r>
              <a:rPr lang="en-US" sz="1400" dirty="0">
                <a:hlinkClick r:id="rId13"/>
              </a:rPr>
              <a:t>http://ochenwolf.blogspot.ru</a:t>
            </a:r>
            <a:r>
              <a:rPr lang="en-US" sz="1400" dirty="0" smtClean="0">
                <a:hlinkClick r:id="rId13"/>
              </a:rPr>
              <a:t>/</a:t>
            </a:r>
            <a:r>
              <a:rPr lang="ru-RU" sz="1400" dirty="0" smtClean="0"/>
              <a:t> -запретные правила при работе с компьютером</a:t>
            </a:r>
          </a:p>
          <a:p>
            <a:r>
              <a:rPr lang="en-US" sz="1400" dirty="0">
                <a:hlinkClick r:id="rId14"/>
              </a:rPr>
              <a:t>http://family.booknik.ru/articles/nedetskie-problemy/pravila-khoroshego-tona</a:t>
            </a:r>
            <a:r>
              <a:rPr lang="en-US" sz="1400" dirty="0" smtClean="0">
                <a:hlinkClick r:id="rId14"/>
              </a:rPr>
              <a:t>/</a:t>
            </a:r>
            <a:r>
              <a:rPr lang="ru-RU" sz="1400" dirty="0" smtClean="0"/>
              <a:t> -дети в интернете</a:t>
            </a:r>
          </a:p>
          <a:p>
            <a:r>
              <a:rPr lang="en-US" sz="1400" dirty="0">
                <a:hlinkClick r:id="rId15"/>
              </a:rPr>
              <a:t>http://school20.admsurgut.ru/uchenik/inform/bezopasnoct</a:t>
            </a:r>
            <a:r>
              <a:rPr lang="en-US" sz="1400" dirty="0" smtClean="0">
                <a:hlinkClick r:id="rId15"/>
              </a:rPr>
              <a:t>/</a:t>
            </a:r>
            <a:r>
              <a:rPr lang="ru-RU" sz="1400" dirty="0" smtClean="0"/>
              <a:t> -незнакомец-это не друг</a:t>
            </a:r>
          </a:p>
          <a:p>
            <a:r>
              <a:rPr lang="en-US" sz="1400" dirty="0">
                <a:hlinkClick r:id="rId16"/>
              </a:rPr>
              <a:t>http://</a:t>
            </a:r>
            <a:r>
              <a:rPr lang="en-US" sz="1400" dirty="0" smtClean="0">
                <a:hlinkClick r:id="rId16"/>
              </a:rPr>
              <a:t>www.tmsam.ru/mimi-rukovodstvo/osnovnye-pravila-bezopasnosti-v-dome.html</a:t>
            </a:r>
            <a:r>
              <a:rPr lang="ru-RU" sz="1400" dirty="0" smtClean="0"/>
              <a:t> -информация про лекарства</a:t>
            </a:r>
            <a:endParaRPr lang="ru-RU" sz="1400" b="1" i="1" spc="50" dirty="0">
              <a:ln w="11430"/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9612" y="476672"/>
            <a:ext cx="61206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  <a:cs typeface="Arial" pitchFamily="34" charset="0"/>
              </a:rPr>
              <a:t>Источники:</a:t>
            </a:r>
            <a:endParaRPr lang="ru-RU" sz="2000" b="1" i="1" dirty="0">
              <a:solidFill>
                <a:srgbClr val="00206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13579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83568" y="620688"/>
            <a:ext cx="5544616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   </a:t>
            </a:r>
            <a:r>
              <a:rPr lang="ru-RU" sz="2400" i="1" dirty="0" smtClean="0">
                <a:solidFill>
                  <a:srgbClr val="FF0000"/>
                </a:solidFill>
                <a:latin typeface="Arial Black" pitchFamily="34" charset="0"/>
              </a:rPr>
              <a:t>Цели и задачи:</a:t>
            </a:r>
          </a:p>
          <a:p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  <a:p>
            <a:pPr marL="342900" indent="-342900"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002060"/>
                </a:solidFill>
              </a:rPr>
              <a:t>обеспечение </a:t>
            </a:r>
            <a:r>
              <a:rPr lang="ru-RU" sz="2000" b="1" dirty="0">
                <a:solidFill>
                  <a:srgbClr val="002060"/>
                </a:solidFill>
              </a:rPr>
              <a:t>безопасности жизни  и </a:t>
            </a:r>
            <a:r>
              <a:rPr lang="ru-RU" sz="2000" b="1" dirty="0" smtClean="0">
                <a:solidFill>
                  <a:srgbClr val="002060"/>
                </a:solidFill>
              </a:rPr>
              <a:t>жизнедеятельности обучающихся образовательного учреждения;</a:t>
            </a:r>
          </a:p>
          <a:p>
            <a:endParaRPr lang="ru-RU" sz="2000" b="1" dirty="0">
              <a:solidFill>
                <a:srgbClr val="002060"/>
              </a:solidFill>
            </a:endParaRPr>
          </a:p>
          <a:p>
            <a:pPr marL="342900" indent="-342900"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002060"/>
                </a:solidFill>
              </a:rPr>
              <a:t>информирование </a:t>
            </a:r>
            <a:r>
              <a:rPr lang="ru-RU" sz="2000" b="1" dirty="0">
                <a:solidFill>
                  <a:srgbClr val="002060"/>
                </a:solidFill>
              </a:rPr>
              <a:t>и предупреждение  </a:t>
            </a:r>
            <a:r>
              <a:rPr lang="ru-RU" sz="2000" b="1" dirty="0" smtClean="0">
                <a:solidFill>
                  <a:srgbClr val="002060"/>
                </a:solidFill>
              </a:rPr>
              <a:t>о </a:t>
            </a:r>
            <a:r>
              <a:rPr lang="ru-RU" sz="2000" b="1" dirty="0">
                <a:solidFill>
                  <a:srgbClr val="002060"/>
                </a:solidFill>
              </a:rPr>
              <a:t>риске и мерах необходимой безопасности</a:t>
            </a:r>
            <a:r>
              <a:rPr lang="ru-RU" sz="2000" b="1" dirty="0" smtClean="0">
                <a:solidFill>
                  <a:srgbClr val="002060"/>
                </a:solidFill>
              </a:rPr>
              <a:t>;</a:t>
            </a:r>
          </a:p>
          <a:p>
            <a:pPr marL="285750" indent="-285750">
              <a:buFont typeface="Arial" pitchFamily="34" charset="0"/>
              <a:buChar char="•"/>
            </a:pPr>
            <a:endParaRPr lang="ru-RU" sz="2000" b="1" dirty="0">
              <a:solidFill>
                <a:srgbClr val="002060"/>
              </a:solidFill>
            </a:endParaRPr>
          </a:p>
          <a:p>
            <a:pPr marL="342900" indent="-342900"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002060"/>
                </a:solidFill>
              </a:rPr>
              <a:t>сохранение</a:t>
            </a:r>
            <a:r>
              <a:rPr lang="ru-RU" sz="2000" b="1" dirty="0">
                <a:solidFill>
                  <a:srgbClr val="002060"/>
                </a:solidFill>
              </a:rPr>
              <a:t>, укрепление и защита здоровья обучающихся  школы в условиях опасных и чрезвычайных ситуациях</a:t>
            </a:r>
            <a:r>
              <a:rPr lang="ru-RU" sz="2000" b="1" dirty="0" smtClean="0">
                <a:solidFill>
                  <a:srgbClr val="002060"/>
                </a:solidFill>
              </a:rPr>
              <a:t>;</a:t>
            </a:r>
          </a:p>
          <a:p>
            <a:pPr marL="285750" indent="-285750">
              <a:buFont typeface="Arial" pitchFamily="34" charset="0"/>
              <a:buChar char="•"/>
            </a:pPr>
            <a:endParaRPr lang="ru-RU" sz="2000" b="1" dirty="0">
              <a:solidFill>
                <a:srgbClr val="002060"/>
              </a:solidFill>
            </a:endParaRPr>
          </a:p>
          <a:p>
            <a:pPr marL="342900" indent="-342900"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002060"/>
                </a:solidFill>
              </a:rPr>
              <a:t>организация </a:t>
            </a:r>
            <a:r>
              <a:rPr lang="ru-RU" sz="2000" b="1" dirty="0">
                <a:solidFill>
                  <a:srgbClr val="002060"/>
                </a:solidFill>
              </a:rPr>
              <a:t>защиты обучающихся, формирование умений и навыков безопасного поведения в быту и в школе.</a:t>
            </a:r>
          </a:p>
          <a:p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9" name="Picture 5" descr="img14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204864"/>
            <a:ext cx="2669694" cy="4409431"/>
          </a:xfrm>
          <a:prstGeom prst="rect">
            <a:avLst/>
          </a:prstGeom>
          <a:noFill/>
          <a:effectLst>
            <a:prstShdw prst="shdw13" dist="53882" dir="13500000">
              <a:srgbClr val="808080">
                <a:alpha val="50000"/>
              </a:srgb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7704531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39552" y="476672"/>
            <a:ext cx="8064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rgbClr val="FF0000"/>
                </a:solidFill>
                <a:latin typeface="Arial Black" pitchFamily="34" charset="0"/>
              </a:rPr>
              <a:t>Права  и обязанности граждан РФ в области защиты от чрезвычайных </a:t>
            </a:r>
            <a:r>
              <a:rPr lang="ru-RU" sz="2400" b="1" i="1" dirty="0" smtClean="0">
                <a:solidFill>
                  <a:srgbClr val="FF0000"/>
                </a:solidFill>
                <a:latin typeface="Arial Black" pitchFamily="34" charset="0"/>
              </a:rPr>
              <a:t>ситуаций.</a:t>
            </a:r>
            <a:endParaRPr lang="ru-RU" sz="24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8100" y="1412776"/>
            <a:ext cx="6872212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80000"/>
              </a:lnSpc>
              <a:buFont typeface="Wingdings" pitchFamily="2" charset="2"/>
              <a:buChar char="ü"/>
            </a:pPr>
            <a:r>
              <a:rPr lang="ru-RU" sz="2000" b="1" dirty="0">
                <a:solidFill>
                  <a:srgbClr val="002060"/>
                </a:solidFill>
              </a:rPr>
              <a:t>Граждане РФ  </a:t>
            </a:r>
            <a:r>
              <a:rPr lang="ru-RU" sz="2000" b="1" i="1" dirty="0">
                <a:solidFill>
                  <a:srgbClr val="002060"/>
                </a:solidFill>
              </a:rPr>
              <a:t>имеют право на защиту жизни, здоровья и личного имущества</a:t>
            </a:r>
            <a:r>
              <a:rPr lang="ru-RU" sz="2000" b="1" dirty="0">
                <a:solidFill>
                  <a:srgbClr val="002060"/>
                </a:solidFill>
              </a:rPr>
              <a:t> в случае возникновения чрезвычайных ситуаций</a:t>
            </a:r>
            <a:r>
              <a:rPr lang="ru-RU" sz="2000" b="1" dirty="0" smtClean="0">
                <a:solidFill>
                  <a:srgbClr val="002060"/>
                </a:solidFill>
              </a:rPr>
              <a:t>.</a:t>
            </a:r>
          </a:p>
          <a:p>
            <a:pPr>
              <a:lnSpc>
                <a:spcPct val="80000"/>
              </a:lnSpc>
            </a:pPr>
            <a:endParaRPr lang="ru-RU" sz="2000" b="1" dirty="0">
              <a:solidFill>
                <a:srgbClr val="002060"/>
              </a:solidFill>
            </a:endParaRPr>
          </a:p>
          <a:p>
            <a:pPr marL="342900" indent="-342900">
              <a:lnSpc>
                <a:spcPct val="80000"/>
              </a:lnSpc>
              <a:buFont typeface="Wingdings" pitchFamily="2" charset="2"/>
              <a:buChar char="ü"/>
            </a:pPr>
            <a:r>
              <a:rPr lang="ru-RU" sz="2000" b="1" dirty="0">
                <a:solidFill>
                  <a:srgbClr val="002060"/>
                </a:solidFill>
              </a:rPr>
              <a:t>В соответствии с законодательством </a:t>
            </a:r>
            <a:r>
              <a:rPr lang="ru-RU" sz="2000" b="1" i="1" dirty="0">
                <a:solidFill>
                  <a:srgbClr val="002060"/>
                </a:solidFill>
              </a:rPr>
              <a:t>граждане РФ имеют право быть информированным о риске</a:t>
            </a:r>
            <a:r>
              <a:rPr lang="ru-RU" sz="2000" b="1" dirty="0">
                <a:solidFill>
                  <a:srgbClr val="002060"/>
                </a:solidFill>
              </a:rPr>
              <a:t>, которому они могут подвергаться в быту и о мерах необходимой безопасности</a:t>
            </a:r>
            <a:r>
              <a:rPr lang="ru-RU" sz="2000" b="1" dirty="0" smtClean="0">
                <a:solidFill>
                  <a:srgbClr val="002060"/>
                </a:solidFill>
              </a:rPr>
              <a:t>.</a:t>
            </a:r>
          </a:p>
          <a:p>
            <a:pPr>
              <a:lnSpc>
                <a:spcPct val="80000"/>
              </a:lnSpc>
            </a:pPr>
            <a:endParaRPr lang="ru-RU" sz="2000" b="1" dirty="0">
              <a:solidFill>
                <a:srgbClr val="002060"/>
              </a:solidFill>
            </a:endParaRPr>
          </a:p>
          <a:p>
            <a:pPr marL="342900" indent="-342900">
              <a:lnSpc>
                <a:spcPct val="80000"/>
              </a:lnSpc>
              <a:buFont typeface="Wingdings" pitchFamily="2" charset="2"/>
              <a:buChar char="ü"/>
            </a:pPr>
            <a:r>
              <a:rPr lang="ru-RU" sz="2000" b="1" dirty="0">
                <a:solidFill>
                  <a:srgbClr val="002060"/>
                </a:solidFill>
              </a:rPr>
              <a:t>Граждане РФ  </a:t>
            </a:r>
            <a:r>
              <a:rPr lang="ru-RU" sz="2000" b="1" i="1" dirty="0">
                <a:solidFill>
                  <a:srgbClr val="002060"/>
                </a:solidFill>
              </a:rPr>
              <a:t>имеют право на возмещение ущерба, причиненного их здоровью и имуществу вследствие чрезвычайных ситуаций</a:t>
            </a:r>
            <a:r>
              <a:rPr lang="ru-RU" sz="2000" b="1" i="1" dirty="0" smtClean="0">
                <a:solidFill>
                  <a:srgbClr val="002060"/>
                </a:solidFill>
              </a:rPr>
              <a:t>.</a:t>
            </a:r>
          </a:p>
          <a:p>
            <a:pPr>
              <a:lnSpc>
                <a:spcPct val="80000"/>
              </a:lnSpc>
            </a:pPr>
            <a:endParaRPr lang="ru-RU" sz="2000" b="1" dirty="0">
              <a:solidFill>
                <a:srgbClr val="002060"/>
              </a:solidFill>
            </a:endParaRPr>
          </a:p>
          <a:p>
            <a:pPr marL="342900" indent="-342900">
              <a:lnSpc>
                <a:spcPct val="80000"/>
              </a:lnSpc>
              <a:buFont typeface="Wingdings" pitchFamily="2" charset="2"/>
              <a:buChar char="ü"/>
            </a:pPr>
            <a:r>
              <a:rPr lang="ru-RU" sz="2000" b="1" dirty="0">
                <a:solidFill>
                  <a:srgbClr val="002060"/>
                </a:solidFill>
              </a:rPr>
              <a:t>Необходимо </a:t>
            </a:r>
            <a:r>
              <a:rPr lang="ru-RU" sz="2000" b="1" i="1" dirty="0">
                <a:solidFill>
                  <a:srgbClr val="002060"/>
                </a:solidFill>
              </a:rPr>
              <a:t>знать и соблюдать  законы,  меры безопасности и ряд общих правил поведения</a:t>
            </a:r>
            <a:r>
              <a:rPr lang="ru-RU" sz="2000" b="1" dirty="0">
                <a:solidFill>
                  <a:srgbClr val="002060"/>
                </a:solidFill>
              </a:rPr>
              <a:t> в повседневной жизни, способствующих повышению  безопасности </a:t>
            </a:r>
            <a:r>
              <a:rPr lang="ru-RU" sz="2000" b="1" dirty="0" smtClean="0">
                <a:solidFill>
                  <a:srgbClr val="002060"/>
                </a:solidFill>
              </a:rPr>
              <a:t>граждан. 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1028" name="Picture 4" descr="http://www.inflora.ru/img/flag-of-rossi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641706"/>
            <a:ext cx="1656184" cy="16561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7031473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71600" y="548680"/>
            <a:ext cx="73448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Правила пользования системой водоснабжения.</a:t>
            </a:r>
            <a:endParaRPr lang="ru-RU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4708" y="1554640"/>
            <a:ext cx="5112568" cy="374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200" b="1" dirty="0">
                <a:solidFill>
                  <a:srgbClr val="002060"/>
                </a:solidFill>
                <a:cs typeface="Arial" pitchFamily="34" charset="0"/>
              </a:rPr>
              <a:t>Не бросай в канализацию посторонние предметы</a:t>
            </a:r>
            <a:r>
              <a:rPr lang="ru-RU" sz="2200" b="1" dirty="0" smtClean="0">
                <a:solidFill>
                  <a:srgbClr val="002060"/>
                </a:solidFill>
                <a:cs typeface="Arial" pitchFamily="34" charset="0"/>
              </a:rPr>
              <a:t>.</a:t>
            </a:r>
          </a:p>
          <a:p>
            <a:pPr>
              <a:lnSpc>
                <a:spcPct val="90000"/>
              </a:lnSpc>
              <a:buClr>
                <a:srgbClr val="FF0000"/>
              </a:buClr>
            </a:pPr>
            <a:endParaRPr lang="ru-RU" sz="2200" b="1" dirty="0">
              <a:solidFill>
                <a:srgbClr val="002060"/>
              </a:solidFill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200" b="1" dirty="0">
                <a:solidFill>
                  <a:srgbClr val="002060"/>
                </a:solidFill>
                <a:cs typeface="Arial" pitchFamily="34" charset="0"/>
              </a:rPr>
              <a:t>Не засоряй раковину отходами продуктов питания</a:t>
            </a:r>
            <a:r>
              <a:rPr lang="ru-RU" sz="2200" b="1" dirty="0" smtClean="0">
                <a:solidFill>
                  <a:srgbClr val="002060"/>
                </a:solidFill>
                <a:cs typeface="Arial" pitchFamily="34" charset="0"/>
              </a:rPr>
              <a:t>.</a:t>
            </a:r>
          </a:p>
          <a:p>
            <a:pPr>
              <a:lnSpc>
                <a:spcPct val="90000"/>
              </a:lnSpc>
              <a:buClr>
                <a:srgbClr val="FF0000"/>
              </a:buClr>
            </a:pPr>
            <a:endParaRPr lang="ru-RU" sz="2200" b="1" dirty="0">
              <a:solidFill>
                <a:srgbClr val="002060"/>
              </a:solidFill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200" b="1" dirty="0">
                <a:solidFill>
                  <a:srgbClr val="002060"/>
                </a:solidFill>
                <a:cs typeface="Arial" pitchFamily="34" charset="0"/>
              </a:rPr>
              <a:t>Уходя из дома, проверяй все ли краны закрыты</a:t>
            </a:r>
            <a:r>
              <a:rPr lang="ru-RU" sz="2200" b="1" dirty="0" smtClean="0">
                <a:solidFill>
                  <a:srgbClr val="002060"/>
                </a:solidFill>
                <a:cs typeface="Arial" pitchFamily="34" charset="0"/>
              </a:rPr>
              <a:t>.</a:t>
            </a:r>
          </a:p>
          <a:p>
            <a:pPr>
              <a:lnSpc>
                <a:spcPct val="90000"/>
              </a:lnSpc>
              <a:buClr>
                <a:srgbClr val="FF0000"/>
              </a:buClr>
            </a:pPr>
            <a:endParaRPr lang="ru-RU" sz="2200" b="1" dirty="0">
              <a:solidFill>
                <a:srgbClr val="002060"/>
              </a:solidFill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200" b="1" dirty="0">
                <a:solidFill>
                  <a:srgbClr val="002060"/>
                </a:solidFill>
                <a:cs typeface="Arial" pitchFamily="34" charset="0"/>
              </a:rPr>
              <a:t>Следи за состоянием труб для своевременного устранения в них протечек.</a:t>
            </a:r>
          </a:p>
        </p:txBody>
      </p:sp>
      <p:pic>
        <p:nvPicPr>
          <p:cNvPr id="1026" name="Picture 2" descr="http://www.odintsovo.info/img/2009/10/apicturepicture5129_989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149080"/>
            <a:ext cx="2017068" cy="20430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к очистить водопроводную воду?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392376"/>
            <a:ext cx="2829450" cy="22698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664142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59632" y="692696"/>
            <a:ext cx="72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Если обнаружил протечку: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71600" y="1556792"/>
            <a:ext cx="5112568" cy="3884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8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200" b="1" dirty="0">
                <a:solidFill>
                  <a:srgbClr val="002060"/>
                </a:solidFill>
              </a:rPr>
              <a:t>Сразу </a:t>
            </a:r>
            <a:r>
              <a:rPr lang="ru-RU" sz="2200" b="1" dirty="0" smtClean="0">
                <a:solidFill>
                  <a:srgbClr val="002060"/>
                </a:solidFill>
              </a:rPr>
              <a:t>сообщи </a:t>
            </a:r>
            <a:r>
              <a:rPr lang="ru-RU" sz="2200" b="1" dirty="0">
                <a:solidFill>
                  <a:srgbClr val="002060"/>
                </a:solidFill>
              </a:rPr>
              <a:t>родителям на работу или </a:t>
            </a:r>
            <a:r>
              <a:rPr lang="ru-RU" sz="2200" b="1" dirty="0" smtClean="0">
                <a:solidFill>
                  <a:srgbClr val="002060"/>
                </a:solidFill>
              </a:rPr>
              <a:t>позови </a:t>
            </a:r>
            <a:r>
              <a:rPr lang="ru-RU" sz="2200" b="1" dirty="0">
                <a:solidFill>
                  <a:srgbClr val="002060"/>
                </a:solidFill>
              </a:rPr>
              <a:t>соседей</a:t>
            </a:r>
            <a:r>
              <a:rPr lang="ru-RU" sz="2200" b="1" dirty="0" smtClean="0">
                <a:solidFill>
                  <a:srgbClr val="002060"/>
                </a:solidFill>
              </a:rPr>
              <a:t>.</a:t>
            </a:r>
          </a:p>
          <a:p>
            <a:pPr>
              <a:lnSpc>
                <a:spcPct val="80000"/>
              </a:lnSpc>
            </a:pPr>
            <a:endParaRPr lang="ru-RU" sz="2200" b="1" dirty="0" smtClean="0">
              <a:solidFill>
                <a:srgbClr val="002060"/>
              </a:solidFill>
            </a:endParaRPr>
          </a:p>
          <a:p>
            <a:pPr marL="342900" indent="-342900">
              <a:lnSpc>
                <a:spcPct val="8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200" b="1" dirty="0" smtClean="0">
                <a:solidFill>
                  <a:srgbClr val="002060"/>
                </a:solidFill>
              </a:rPr>
              <a:t>Позвони </a:t>
            </a:r>
            <a:r>
              <a:rPr lang="ru-RU" sz="2200" b="1" dirty="0">
                <a:solidFill>
                  <a:srgbClr val="002060"/>
                </a:solidFill>
              </a:rPr>
              <a:t>в </a:t>
            </a:r>
            <a:r>
              <a:rPr lang="ru-RU" sz="2200" b="1" dirty="0" smtClean="0">
                <a:solidFill>
                  <a:srgbClr val="002060"/>
                </a:solidFill>
              </a:rPr>
              <a:t>диспетчерскую, </a:t>
            </a:r>
            <a:r>
              <a:rPr lang="ru-RU" sz="2200" b="1" dirty="0">
                <a:solidFill>
                  <a:srgbClr val="002060"/>
                </a:solidFill>
              </a:rPr>
              <a:t>расскажи о том, что случилось, и попроси прислать специалиста – сантехника</a:t>
            </a:r>
            <a:r>
              <a:rPr lang="ru-RU" sz="2200" b="1" dirty="0" smtClean="0">
                <a:solidFill>
                  <a:srgbClr val="002060"/>
                </a:solidFill>
              </a:rPr>
              <a:t>.</a:t>
            </a:r>
          </a:p>
          <a:p>
            <a:pPr>
              <a:lnSpc>
                <a:spcPct val="80000"/>
              </a:lnSpc>
              <a:buClr>
                <a:srgbClr val="FF0000"/>
              </a:buClr>
            </a:pPr>
            <a:endParaRPr lang="ru-RU" sz="2200" b="1" dirty="0">
              <a:solidFill>
                <a:srgbClr val="002060"/>
              </a:solidFill>
            </a:endParaRPr>
          </a:p>
          <a:p>
            <a:pPr marL="342900" indent="-342900">
              <a:lnSpc>
                <a:spcPct val="8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200" b="1" dirty="0">
                <a:solidFill>
                  <a:srgbClr val="002060"/>
                </a:solidFill>
              </a:rPr>
              <a:t>Отключи электричество и перекрой воду</a:t>
            </a:r>
            <a:r>
              <a:rPr lang="ru-RU" sz="2200" b="1" dirty="0" smtClean="0">
                <a:solidFill>
                  <a:srgbClr val="002060"/>
                </a:solidFill>
              </a:rPr>
              <a:t>.</a:t>
            </a:r>
          </a:p>
          <a:p>
            <a:pPr>
              <a:lnSpc>
                <a:spcPct val="80000"/>
              </a:lnSpc>
              <a:buClr>
                <a:srgbClr val="FF0000"/>
              </a:buClr>
            </a:pPr>
            <a:endParaRPr lang="ru-RU" sz="2200" b="1" dirty="0">
              <a:solidFill>
                <a:srgbClr val="002060"/>
              </a:solidFill>
            </a:endParaRPr>
          </a:p>
          <a:p>
            <a:pPr marL="342900" indent="-342900">
              <a:lnSpc>
                <a:spcPct val="8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2200" b="1" dirty="0">
                <a:solidFill>
                  <a:srgbClr val="002060"/>
                </a:solidFill>
              </a:rPr>
              <a:t>В местах протечек поставь тазы, ведра, кастрюли или другие емкости, скорее убирай скопившуюся на полу воду.</a:t>
            </a:r>
          </a:p>
        </p:txBody>
      </p:sp>
      <p:pic>
        <p:nvPicPr>
          <p:cNvPr id="2050" name="Picture 2" descr="Потоп в квартир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923528"/>
            <a:ext cx="2676337" cy="21013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%D0%A7%D1%80%D0%B5%D0%B7%D0%B2%D1%8B%D1%87%D0%B0%D0%B9%D0%BD%D1%8B%D0%B5%20%D1%81%D0%B8%D1%82%D1%83%D0%B0%D1%86%D0%B8%D0%B8%20%D0%B2%20%D0%B4%D0%BE%D0%BC%D0%B5%D0%B1%D0%BE%D0%BB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1949" b="6822"/>
          <a:stretch>
            <a:fillRect/>
          </a:stretch>
        </p:blipFill>
        <p:spPr bwMode="auto">
          <a:xfrm>
            <a:off x="5344616" y="3404096"/>
            <a:ext cx="3492500" cy="3024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2959732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15616" y="548680"/>
            <a:ext cx="7056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kern="0" dirty="0" smtClean="0">
                <a:solidFill>
                  <a:srgbClr val="FF0000"/>
                </a:solidFill>
                <a:latin typeface="Arial Black"/>
                <a:ea typeface="+mj-ea"/>
                <a:cs typeface="Arial"/>
              </a:rPr>
              <a:t>Чем опасны электроприборы?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2" y="1412776"/>
            <a:ext cx="5616624" cy="4475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0000"/>
              <a:buFont typeface="Wingdings" pitchFamily="2" charset="2"/>
              <a:buChar char="v"/>
            </a:pPr>
            <a:r>
              <a:rPr lang="ru-RU" sz="2200" b="1" kern="0" dirty="0">
                <a:solidFill>
                  <a:srgbClr val="002060"/>
                </a:solidFill>
                <a:latin typeface="+mj-lt"/>
                <a:cs typeface="Arial"/>
              </a:rPr>
              <a:t>В определенных условиях при использовании хорошо знакомого оборудования и приборов могут возникнуть опасные ситуации для вас, для ваших близких и для дома.</a:t>
            </a: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0000"/>
              <a:buFont typeface="Wingdings" pitchFamily="2" charset="2"/>
              <a:buChar char="v"/>
            </a:pPr>
            <a:endParaRPr lang="ru-RU" sz="2200" b="1" kern="0" dirty="0" smtClean="0">
              <a:solidFill>
                <a:srgbClr val="002060"/>
              </a:solidFill>
              <a:latin typeface="+mj-lt"/>
              <a:cs typeface="Arial"/>
            </a:endParaRP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0000"/>
              <a:buFont typeface="Wingdings" pitchFamily="2" charset="2"/>
              <a:buChar char="v"/>
            </a:pPr>
            <a:r>
              <a:rPr lang="ru-RU" sz="2200" b="1" kern="0" dirty="0" smtClean="0">
                <a:solidFill>
                  <a:srgbClr val="002060"/>
                </a:solidFill>
                <a:latin typeface="+mj-lt"/>
                <a:cs typeface="Arial"/>
              </a:rPr>
              <a:t>В первом случае вы сами </a:t>
            </a:r>
            <a:r>
              <a:rPr lang="ru-RU" sz="2200" b="1" kern="0" dirty="0">
                <a:solidFill>
                  <a:srgbClr val="002060"/>
                </a:solidFill>
                <a:latin typeface="+mj-lt"/>
                <a:cs typeface="Arial"/>
              </a:rPr>
              <a:t>можете создать опасную ситуацию, нарушив правила использования оборудования и бытовых приборов. </a:t>
            </a: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0000"/>
              <a:buFont typeface="Wingdings" pitchFamily="2" charset="2"/>
              <a:buChar char="v"/>
            </a:pPr>
            <a:endParaRPr lang="ru-RU" sz="2200" b="1" kern="0" dirty="0" smtClean="0">
              <a:solidFill>
                <a:srgbClr val="002060"/>
              </a:solidFill>
              <a:latin typeface="+mj-lt"/>
              <a:cs typeface="Arial"/>
            </a:endParaRP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0000"/>
              <a:buFont typeface="Wingdings" pitchFamily="2" charset="2"/>
              <a:buChar char="v"/>
            </a:pPr>
            <a:r>
              <a:rPr lang="ru-RU" sz="2200" b="1" kern="0" dirty="0" smtClean="0">
                <a:solidFill>
                  <a:srgbClr val="002060"/>
                </a:solidFill>
                <a:latin typeface="+mj-lt"/>
                <a:cs typeface="Arial"/>
              </a:rPr>
              <a:t>В </a:t>
            </a:r>
            <a:r>
              <a:rPr lang="ru-RU" sz="2200" b="1" kern="0" dirty="0">
                <a:solidFill>
                  <a:srgbClr val="002060"/>
                </a:solidFill>
                <a:latin typeface="+mj-lt"/>
                <a:cs typeface="Arial"/>
              </a:rPr>
              <a:t>другом случае независимо от вас может возникнуть опасная ситуация: резко возросло </a:t>
            </a:r>
            <a:r>
              <a:rPr lang="ru-RU" sz="2200" b="1" kern="0" dirty="0" err="1">
                <a:solidFill>
                  <a:srgbClr val="002060"/>
                </a:solidFill>
                <a:latin typeface="+mj-lt"/>
                <a:cs typeface="Arial"/>
              </a:rPr>
              <a:t>электронапряжение</a:t>
            </a:r>
            <a:r>
              <a:rPr lang="ru-RU" sz="2200" b="1" kern="0" dirty="0">
                <a:solidFill>
                  <a:srgbClr val="002060"/>
                </a:solidFill>
                <a:latin typeface="+mj-lt"/>
                <a:cs typeface="Arial"/>
              </a:rPr>
              <a:t> </a:t>
            </a:r>
            <a:r>
              <a:rPr lang="ru-RU" sz="2400" b="1" kern="0" dirty="0">
                <a:solidFill>
                  <a:srgbClr val="002060"/>
                </a:solidFill>
                <a:latin typeface="+mj-lt"/>
                <a:cs typeface="Arial"/>
              </a:rPr>
              <a:t>в сети.</a:t>
            </a:r>
          </a:p>
        </p:txBody>
      </p:sp>
      <p:pic>
        <p:nvPicPr>
          <p:cNvPr id="3076" name="Picture 4" descr="http://olga-opanaschuk.narod.ru/images/provod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071900"/>
            <a:ext cx="4619724" cy="2645132"/>
          </a:xfrm>
          <a:prstGeom prst="rect">
            <a:avLst/>
          </a:prstGeom>
          <a:ln w="57150" cap="sq">
            <a:solidFill>
              <a:srgbClr val="FFD1D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lit-dety.ru/wp-content/uploads/2013/01/bez%D0%BEp%D0%B0sn%D0%BEst-d%D0%BEm%D0%B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368928"/>
            <a:ext cx="3600400" cy="3116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ro3etka.ru/images/9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71900"/>
            <a:ext cx="2880320" cy="2880320"/>
          </a:xfrm>
          <a:prstGeom prst="rect">
            <a:avLst/>
          </a:prstGeom>
          <a:ln w="38100" cap="sq">
            <a:solidFill>
              <a:schemeClr val="accent2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kodutuleohutuks.ee/UserFiles/kodutuleohutuks/A_Kodutuleohutuks/meelespea_elekter_0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4413" y="5320541"/>
            <a:ext cx="2991247" cy="11346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9460504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67544" y="476671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kern="0" dirty="0">
                <a:solidFill>
                  <a:srgbClr val="FF0000"/>
                </a:solidFill>
                <a:latin typeface="Arial Black"/>
                <a:ea typeface="+mj-ea"/>
                <a:cs typeface="Arial"/>
              </a:rPr>
              <a:t>Правила пользования </a:t>
            </a:r>
            <a:r>
              <a:rPr lang="ru-RU" sz="2400" b="1" i="1" kern="0" dirty="0" smtClean="0">
                <a:solidFill>
                  <a:srgbClr val="FF0000"/>
                </a:solidFill>
                <a:latin typeface="Arial Black"/>
                <a:ea typeface="+mj-ea"/>
                <a:cs typeface="Arial"/>
              </a:rPr>
              <a:t>электроприборами:</a:t>
            </a:r>
            <a:endParaRPr lang="ru-RU" sz="10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1268760"/>
            <a:ext cx="511256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0000"/>
            </a:pPr>
            <a:r>
              <a:rPr lang="ru-RU" sz="2400" b="1" kern="0" dirty="0">
                <a:solidFill>
                  <a:srgbClr val="002060"/>
                </a:solidFill>
                <a:cs typeface="Arial"/>
              </a:rPr>
              <a:t>Электрический ток при прохождении через человеческое тело вызывает его нагрев и может привести к ожогу. При электрических ожогах могут быть серьезно повреждены внутренние ткани тела человека</a:t>
            </a:r>
            <a:r>
              <a:rPr lang="ru-RU" sz="2400" b="1" kern="0" dirty="0" smtClean="0">
                <a:solidFill>
                  <a:srgbClr val="002060"/>
                </a:solidFill>
                <a:cs typeface="Arial"/>
              </a:rPr>
              <a:t>.</a:t>
            </a:r>
          </a:p>
          <a:p>
            <a:pPr lv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0000"/>
            </a:pPr>
            <a:r>
              <a:rPr lang="ru-RU" sz="2400" b="1" kern="0" dirty="0" smtClean="0">
                <a:solidFill>
                  <a:srgbClr val="000000"/>
                </a:solidFill>
                <a:cs typeface="Arial"/>
              </a:rPr>
              <a:t> </a:t>
            </a:r>
            <a:endParaRPr lang="ru-RU" sz="2400" b="1" kern="0" dirty="0">
              <a:solidFill>
                <a:srgbClr val="000000"/>
              </a:solidFill>
              <a:cs typeface="Arial"/>
            </a:endParaRP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0000"/>
              <a:buFont typeface="Wingdings" pitchFamily="2" charset="2"/>
              <a:buChar char="l"/>
            </a:pPr>
            <a:r>
              <a:rPr lang="ru-RU" sz="2400" b="1" kern="0" dirty="0">
                <a:solidFill>
                  <a:srgbClr val="000000"/>
                </a:solidFill>
                <a:cs typeface="Arial"/>
              </a:rPr>
              <a:t>Кроме того, поражение электрическим током может привести к остановке сердца или к остановке дыхания. </a:t>
            </a:r>
          </a:p>
        </p:txBody>
      </p:sp>
      <p:pic>
        <p:nvPicPr>
          <p:cNvPr id="6146" name="Picture 2" descr="http://t0.gstatic.com/images?q=tbn:ANd9GcQoPHmD71lEbrNexKutYsrCisGic8LOcXNrz_-m1yTyUxQP0SrF3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2392" y="1142390"/>
            <a:ext cx="2999032" cy="22866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photoshopdb.ru/3dmodels/images/img/1244797582.______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6204" y="3250317"/>
            <a:ext cx="2849910" cy="28499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sascha.ru/files/images/items/27808_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7575" y="3161586"/>
            <a:ext cx="2615952" cy="34545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.positronica.ru/items/719911_v01_m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212" y="3696921"/>
            <a:ext cx="3333750" cy="23145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6752163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27584" y="331044"/>
            <a:ext cx="73808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kern="0" dirty="0">
                <a:solidFill>
                  <a:srgbClr val="FF0000"/>
                </a:solidFill>
                <a:latin typeface="Arial Black"/>
                <a:ea typeface="+mj-ea"/>
                <a:cs typeface="Arial"/>
              </a:rPr>
              <a:t>Общие правила безопасного обращения с </a:t>
            </a:r>
            <a:r>
              <a:rPr lang="ru-RU" sz="2400" b="1" i="1" kern="0" dirty="0" smtClean="0">
                <a:solidFill>
                  <a:srgbClr val="FF0000"/>
                </a:solidFill>
                <a:latin typeface="Arial Black"/>
                <a:ea typeface="+mj-ea"/>
                <a:cs typeface="Arial"/>
              </a:rPr>
              <a:t>электричеством.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7584" y="1628800"/>
            <a:ext cx="7704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95536" y="1484784"/>
            <a:ext cx="8280920" cy="2259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0000"/>
              <a:buFont typeface="Wingdings" pitchFamily="2" charset="2"/>
              <a:buChar char="v"/>
            </a:pPr>
            <a:r>
              <a:rPr lang="ru-RU" sz="2200" b="1" kern="0" dirty="0" smtClean="0">
                <a:solidFill>
                  <a:srgbClr val="002060"/>
                </a:solidFill>
                <a:latin typeface="+mj-lt"/>
                <a:cs typeface="Arial"/>
              </a:rPr>
              <a:t>не </a:t>
            </a:r>
            <a:r>
              <a:rPr lang="ru-RU" sz="2200" b="1" kern="0" dirty="0">
                <a:solidFill>
                  <a:srgbClr val="002060"/>
                </a:solidFill>
                <a:latin typeface="+mj-lt"/>
                <a:cs typeface="Arial"/>
              </a:rPr>
              <a:t>пользуйтесь неисправными электроприборами, никогда не оставляйте включенный электроприбор без присмотра</a:t>
            </a:r>
            <a:r>
              <a:rPr lang="ru-RU" sz="2200" b="1" kern="0" dirty="0" smtClean="0">
                <a:solidFill>
                  <a:srgbClr val="002060"/>
                </a:solidFill>
                <a:latin typeface="+mj-lt"/>
                <a:cs typeface="Arial"/>
              </a:rPr>
              <a:t>;</a:t>
            </a:r>
          </a:p>
          <a:p>
            <a:pPr lv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0000"/>
            </a:pPr>
            <a:endParaRPr lang="ru-RU" sz="2200" b="1" kern="0" dirty="0" smtClean="0">
              <a:solidFill>
                <a:srgbClr val="002060"/>
              </a:solidFill>
              <a:latin typeface="+mj-lt"/>
              <a:cs typeface="Arial"/>
            </a:endParaRP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0000"/>
              <a:buFont typeface="Wingdings" pitchFamily="2" charset="2"/>
              <a:buChar char="v"/>
            </a:pPr>
            <a:r>
              <a:rPr lang="ru-RU" sz="2200" b="1" kern="0" dirty="0" smtClean="0">
                <a:solidFill>
                  <a:srgbClr val="002060"/>
                </a:solidFill>
                <a:latin typeface="+mj-lt"/>
                <a:cs typeface="Arial"/>
              </a:rPr>
              <a:t>не </a:t>
            </a:r>
            <a:r>
              <a:rPr lang="ru-RU" sz="2200" b="1" kern="0" dirty="0">
                <a:solidFill>
                  <a:srgbClr val="002060"/>
                </a:solidFill>
                <a:latin typeface="+mj-lt"/>
                <a:cs typeface="Arial"/>
              </a:rPr>
              <a:t>включайте в одну розетку несколько электроприборов</a:t>
            </a:r>
            <a:r>
              <a:rPr lang="ru-RU" sz="2200" b="1" kern="0" dirty="0" smtClean="0">
                <a:solidFill>
                  <a:srgbClr val="002060"/>
                </a:solidFill>
                <a:latin typeface="+mj-lt"/>
                <a:cs typeface="Arial"/>
              </a:rPr>
              <a:t>;</a:t>
            </a:r>
          </a:p>
          <a:p>
            <a:pPr lv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0000"/>
            </a:pPr>
            <a:endParaRPr lang="ru-RU" sz="2200" b="1" kern="0" dirty="0" smtClean="0">
              <a:solidFill>
                <a:srgbClr val="002060"/>
              </a:solidFill>
              <a:latin typeface="+mj-lt"/>
              <a:cs typeface="Arial"/>
            </a:endParaRP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0000"/>
              <a:buFont typeface="Wingdings" pitchFamily="2" charset="2"/>
              <a:buChar char="v"/>
            </a:pPr>
            <a:r>
              <a:rPr lang="ru-RU" sz="2200" b="1" kern="0" dirty="0" smtClean="0">
                <a:solidFill>
                  <a:srgbClr val="002060"/>
                </a:solidFill>
                <a:latin typeface="+mj-lt"/>
                <a:cs typeface="Arial"/>
              </a:rPr>
              <a:t>соблюдайте </a:t>
            </a:r>
            <a:r>
              <a:rPr lang="ru-RU" sz="2200" b="1" kern="0" dirty="0">
                <a:solidFill>
                  <a:srgbClr val="002060"/>
                </a:solidFill>
                <a:latin typeface="+mj-lt"/>
                <a:cs typeface="Arial"/>
              </a:rPr>
              <a:t>порядок включения электроприбора в сеть: сначала подключается шнур к прибору, а затем - шнур к </a:t>
            </a:r>
            <a:r>
              <a:rPr lang="ru-RU" sz="2200" b="1" kern="0" dirty="0" smtClean="0">
                <a:solidFill>
                  <a:srgbClr val="002060"/>
                </a:solidFill>
                <a:latin typeface="+mj-lt"/>
                <a:cs typeface="Arial"/>
              </a:rPr>
              <a:t>сети;</a:t>
            </a:r>
            <a:endParaRPr lang="ru-RU" sz="2200" b="1" kern="0" dirty="0">
              <a:solidFill>
                <a:srgbClr val="002060"/>
              </a:solidFill>
              <a:latin typeface="+mj-lt"/>
              <a:cs typeface="Arial"/>
            </a:endParaRPr>
          </a:p>
        </p:txBody>
      </p:sp>
      <p:pic>
        <p:nvPicPr>
          <p:cNvPr id="7172" name="Picture 4" descr="http://aifudm.net/upload/iblock/142/1422a96abf70f7233fe79224203cacf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92660"/>
            <a:ext cx="3024336" cy="27622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www.ozerskadm.ru/upload/iblock/3c0/1prav_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3206" y="3861048"/>
            <a:ext cx="3143250" cy="26938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img-fotki.yandex.ru/get/5505/lexa7193.2/0_4cc48_48765521_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6454" y="1162041"/>
            <a:ext cx="3503079" cy="50043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34340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71600" y="404664"/>
            <a:ext cx="7488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kern="0" dirty="0">
                <a:solidFill>
                  <a:srgbClr val="FF0000"/>
                </a:solidFill>
                <a:latin typeface="Arial Black"/>
                <a:ea typeface="+mj-ea"/>
                <a:cs typeface="Arial"/>
              </a:rPr>
              <a:t>Общие правила безопасного обращения с </a:t>
            </a:r>
            <a:r>
              <a:rPr lang="ru-RU" sz="2400" b="1" i="1" kern="0" dirty="0" smtClean="0">
                <a:solidFill>
                  <a:srgbClr val="FF0000"/>
                </a:solidFill>
                <a:latin typeface="Arial Black"/>
                <a:ea typeface="+mj-ea"/>
                <a:cs typeface="Arial"/>
              </a:rPr>
              <a:t>электричеством.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4118" y="1412776"/>
            <a:ext cx="5910089" cy="3274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0000"/>
              <a:buFont typeface="Wingdings" pitchFamily="2" charset="2"/>
              <a:buChar char="v"/>
            </a:pPr>
            <a:r>
              <a:rPr lang="ru-RU" sz="2200" b="1" kern="0" dirty="0" smtClean="0">
                <a:solidFill>
                  <a:srgbClr val="002060"/>
                </a:solidFill>
                <a:cs typeface="Arial"/>
              </a:rPr>
              <a:t>отключение </a:t>
            </a:r>
            <a:r>
              <a:rPr lang="ru-RU" sz="2200" b="1" kern="0" dirty="0">
                <a:solidFill>
                  <a:srgbClr val="002060"/>
                </a:solidFill>
                <a:cs typeface="Arial"/>
              </a:rPr>
              <a:t>прибора производится в обратном порядке</a:t>
            </a:r>
            <a:r>
              <a:rPr lang="ru-RU" sz="2200" b="1" kern="0" dirty="0" smtClean="0">
                <a:solidFill>
                  <a:srgbClr val="002060"/>
                </a:solidFill>
                <a:cs typeface="Arial"/>
              </a:rPr>
              <a:t>;</a:t>
            </a: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0000"/>
              <a:buFont typeface="Wingdings" pitchFamily="2" charset="2"/>
              <a:buChar char="v"/>
            </a:pPr>
            <a:r>
              <a:rPr lang="ru-RU" sz="2200" b="1" kern="0" dirty="0" smtClean="0">
                <a:solidFill>
                  <a:srgbClr val="002060"/>
                </a:solidFill>
                <a:cs typeface="Arial"/>
              </a:rPr>
              <a:t>не </a:t>
            </a:r>
            <a:r>
              <a:rPr lang="ru-RU" sz="2200" b="1" kern="0" dirty="0">
                <a:solidFill>
                  <a:srgbClr val="002060"/>
                </a:solidFill>
                <a:cs typeface="Arial"/>
              </a:rPr>
              <a:t>прикасайтесь к включенному электроприбору мокрыми руками</a:t>
            </a:r>
            <a:r>
              <a:rPr lang="ru-RU" sz="2200" b="1" kern="0" dirty="0" smtClean="0">
                <a:solidFill>
                  <a:srgbClr val="002060"/>
                </a:solidFill>
                <a:cs typeface="Arial"/>
              </a:rPr>
              <a:t>;</a:t>
            </a: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0000"/>
              <a:buFont typeface="Wingdings" pitchFamily="2" charset="2"/>
              <a:buChar char="v"/>
            </a:pPr>
            <a:r>
              <a:rPr lang="ru-RU" sz="2200" b="1" kern="0" dirty="0" smtClean="0">
                <a:solidFill>
                  <a:srgbClr val="002060"/>
                </a:solidFill>
                <a:cs typeface="Arial"/>
              </a:rPr>
              <a:t>помните</a:t>
            </a:r>
            <a:r>
              <a:rPr lang="ru-RU" sz="2200" b="1" kern="0" dirty="0">
                <a:solidFill>
                  <a:srgbClr val="002060"/>
                </a:solidFill>
                <a:cs typeface="Arial"/>
              </a:rPr>
              <a:t>: нельзя пользоваться </a:t>
            </a:r>
            <a:r>
              <a:rPr lang="ru-RU" sz="2200" b="1" kern="0" dirty="0" smtClean="0">
                <a:solidFill>
                  <a:srgbClr val="002060"/>
                </a:solidFill>
                <a:cs typeface="Arial"/>
              </a:rPr>
              <a:t>электрическими </a:t>
            </a:r>
            <a:r>
              <a:rPr lang="ru-RU" sz="2200" b="1" kern="0" dirty="0">
                <a:solidFill>
                  <a:srgbClr val="002060"/>
                </a:solidFill>
                <a:cs typeface="Arial"/>
              </a:rPr>
              <a:t>устройствами, находясь в воде</a:t>
            </a:r>
            <a:r>
              <a:rPr lang="ru-RU" sz="2200" b="1" kern="0" dirty="0" smtClean="0">
                <a:solidFill>
                  <a:srgbClr val="002060"/>
                </a:solidFill>
                <a:cs typeface="Arial"/>
              </a:rPr>
              <a:t>;</a:t>
            </a: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0000"/>
              <a:buFont typeface="Wingdings" pitchFamily="2" charset="2"/>
              <a:buChar char="v"/>
            </a:pPr>
            <a:r>
              <a:rPr lang="ru-RU" sz="2200" b="1" kern="0" dirty="0" smtClean="0">
                <a:solidFill>
                  <a:srgbClr val="002060"/>
                </a:solidFill>
                <a:cs typeface="Arial"/>
              </a:rPr>
              <a:t>об </a:t>
            </a:r>
            <a:r>
              <a:rPr lang="ru-RU" sz="2200" b="1" kern="0" dirty="0">
                <a:solidFill>
                  <a:srgbClr val="002060"/>
                </a:solidFill>
                <a:cs typeface="Arial"/>
              </a:rPr>
              <a:t>обнаруженных неисправностях в электроприборах, об оголенных и плохо изолированных проводах немедленно сообщайте родителям или старшим.</a:t>
            </a:r>
          </a:p>
        </p:txBody>
      </p:sp>
      <p:pic>
        <p:nvPicPr>
          <p:cNvPr id="2054" name="Picture 6" descr="http://www.aquafanat.com.ua/uploads/pages/pages-Tx6JLKZ4j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828976"/>
            <a:ext cx="4161064" cy="37027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60" name="Picture 12" descr="Не тяни вилку из розетки за провод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6437" y="3125002"/>
            <a:ext cx="2232247" cy="15553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62" name="Picture 14" descr="Не берись мокрыми руками к проводам электроприборов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195169"/>
            <a:ext cx="2376528" cy="18378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64" name="Picture 16" descr="Не включай все электроприборы одновременно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797153"/>
            <a:ext cx="2304256" cy="15906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="" xmlns:p14="http://schemas.microsoft.com/office/powerpoint/2010/main" val="12909432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475656" y="476672"/>
            <a:ext cx="64972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ПОМНИ и ЗНАЙ!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Picture 5" descr="PM44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4995" b="14995"/>
          <a:stretch>
            <a:fillRect/>
          </a:stretch>
        </p:blipFill>
        <p:spPr bwMode="auto">
          <a:xfrm>
            <a:off x="860251" y="1341438"/>
            <a:ext cx="7489825" cy="5245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armour.3dn.ru/_pu/1/9199045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359" y="548680"/>
            <a:ext cx="8099282" cy="57606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product_add_pic_4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08" y="1341438"/>
            <a:ext cx="3328987" cy="4681537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33548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475656" y="548680"/>
            <a:ext cx="6264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Бытовой газ и его свойства.</a:t>
            </a:r>
            <a:endParaRPr lang="ru-RU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1022673"/>
            <a:ext cx="4320480" cy="405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90000"/>
              </a:lnSpc>
              <a:buFont typeface="Wingdings" pitchFamily="2" charset="2"/>
              <a:buChar char="v"/>
            </a:pPr>
            <a:r>
              <a:rPr lang="ru-RU" sz="2200" b="1" dirty="0">
                <a:solidFill>
                  <a:srgbClr val="002060"/>
                </a:solidFill>
              </a:rPr>
              <a:t>Газ, используемый для бытовых целей, может быть двух видов: сжиженный газ в баллонах и городской магистральный газ</a:t>
            </a:r>
            <a:r>
              <a:rPr lang="ru-RU" sz="2200" b="1" dirty="0" smtClean="0">
                <a:solidFill>
                  <a:srgbClr val="002060"/>
                </a:solidFill>
              </a:rPr>
              <a:t>.</a:t>
            </a:r>
          </a:p>
          <a:p>
            <a:pPr>
              <a:lnSpc>
                <a:spcPct val="90000"/>
              </a:lnSpc>
            </a:pPr>
            <a:endParaRPr lang="ru-RU" sz="2200" b="1" dirty="0">
              <a:solidFill>
                <a:srgbClr val="002060"/>
              </a:solidFill>
            </a:endParaRPr>
          </a:p>
          <a:p>
            <a:pPr marL="342900" indent="-342900">
              <a:lnSpc>
                <a:spcPct val="90000"/>
              </a:lnSpc>
              <a:buFont typeface="Wingdings" pitchFamily="2" charset="2"/>
              <a:buChar char="v"/>
            </a:pPr>
            <a:r>
              <a:rPr lang="ru-RU" sz="2200" b="1" dirty="0">
                <a:solidFill>
                  <a:srgbClr val="002060"/>
                </a:solidFill>
              </a:rPr>
              <a:t>Бытовой газ не имеет ни цвета, ни запаха, но, для того чтобы можно было обнаружить его утечку, в него добавляют специальные вещества, имеющие специфический запах.</a:t>
            </a:r>
          </a:p>
        </p:txBody>
      </p:sp>
      <p:pic>
        <p:nvPicPr>
          <p:cNvPr id="3076" name="Picture 4" descr="http://irvispress.ru/pics/397/125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7898" y="3789039"/>
            <a:ext cx="3165558" cy="258783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Представители общественности подали жалобы в департамент Росприроднадзора по ДФО, городскую администрацию и территориальный орган ГО и ЧС на &quot;дочку&quot; &quot;Роснефти&quot; - ООО &quot;РН - Комсомольский нефтеперерабатывающий завод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004" y="970013"/>
            <a:ext cx="3693790" cy="269103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volga.lentaregion.ru/wp-content/uploads/2011/09/53185-1024x100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4726" y="3908072"/>
            <a:ext cx="2029372" cy="246880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1188145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pedsovet.su/_ld/328/548479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3568" y="260648"/>
            <a:ext cx="79928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Правила безопасного обращения с газовыми </a:t>
            </a:r>
            <a: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приборами.</a:t>
            </a:r>
            <a:r>
              <a:rPr lang="ru-RU" i="1" dirty="0"/>
              <a:t/>
            </a:r>
            <a:br>
              <a:rPr lang="ru-RU" i="1" dirty="0"/>
            </a:b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980728"/>
            <a:ext cx="8309768" cy="3884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2200" b="1" dirty="0" smtClean="0">
                <a:solidFill>
                  <a:srgbClr val="002060"/>
                </a:solidFill>
              </a:rPr>
              <a:t>	Утечка </a:t>
            </a:r>
            <a:r>
              <a:rPr lang="ru-RU" sz="2200" b="1" dirty="0">
                <a:solidFill>
                  <a:srgbClr val="002060"/>
                </a:solidFill>
              </a:rPr>
              <a:t>газа может привести к отравлению человека и взрыву помещения. Чтобы предотвратить это, необходимо соблюдать правила безопасности при пользовании бытовым газом.  </a:t>
            </a:r>
            <a:endParaRPr lang="ru-RU" sz="2200" b="1" dirty="0" smtClean="0">
              <a:solidFill>
                <a:srgbClr val="002060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2200" b="1" i="1" dirty="0" smtClean="0">
                <a:solidFill>
                  <a:srgbClr val="0070C0"/>
                </a:solidFill>
              </a:rPr>
              <a:t>Основные </a:t>
            </a:r>
            <a:r>
              <a:rPr lang="ru-RU" sz="2200" b="1" i="1" dirty="0">
                <a:solidFill>
                  <a:srgbClr val="0070C0"/>
                </a:solidFill>
              </a:rPr>
              <a:t>правила</a:t>
            </a:r>
            <a:r>
              <a:rPr lang="ru-RU" sz="2200" b="1" i="1" dirty="0" smtClean="0">
                <a:solidFill>
                  <a:srgbClr val="0070C0"/>
                </a:solidFill>
              </a:rPr>
              <a:t>:</a:t>
            </a:r>
            <a:endParaRPr lang="ru-RU" sz="2200" b="1" i="1" dirty="0" smtClean="0">
              <a:solidFill>
                <a:srgbClr val="002060"/>
              </a:solidFill>
            </a:endParaRPr>
          </a:p>
          <a:p>
            <a:pPr marL="342900" indent="-342900">
              <a:lnSpc>
                <a:spcPct val="80000"/>
              </a:lnSpc>
              <a:buFont typeface="Wingdings" pitchFamily="2" charset="2"/>
              <a:buChar char="§"/>
            </a:pPr>
            <a:r>
              <a:rPr lang="ru-RU" sz="2200" b="1" dirty="0" smtClean="0">
                <a:solidFill>
                  <a:srgbClr val="002060"/>
                </a:solidFill>
              </a:rPr>
              <a:t>чтобы </a:t>
            </a:r>
            <a:r>
              <a:rPr lang="ru-RU" sz="2200" b="1" dirty="0">
                <a:solidFill>
                  <a:srgbClr val="002060"/>
                </a:solidFill>
              </a:rPr>
              <a:t>зажечь газовую горелку, сначала поднесите зажженную спичку, а затем плавно и </a:t>
            </a:r>
            <a:r>
              <a:rPr lang="ru-RU" sz="2200" b="1" dirty="0" smtClean="0">
                <a:solidFill>
                  <a:srgbClr val="002060"/>
                </a:solidFill>
              </a:rPr>
              <a:t>осторожно </a:t>
            </a:r>
            <a:r>
              <a:rPr lang="ru-RU" sz="2200" b="1" dirty="0">
                <a:solidFill>
                  <a:srgbClr val="002060"/>
                </a:solidFill>
              </a:rPr>
              <a:t>откройте газовый </a:t>
            </a:r>
            <a:r>
              <a:rPr lang="ru-RU" sz="2200" b="1" dirty="0" smtClean="0">
                <a:solidFill>
                  <a:srgbClr val="002060"/>
                </a:solidFill>
              </a:rPr>
              <a:t>кран;</a:t>
            </a:r>
          </a:p>
          <a:p>
            <a:pPr marL="342900" indent="-342900">
              <a:lnSpc>
                <a:spcPct val="80000"/>
              </a:lnSpc>
              <a:buFont typeface="Wingdings" pitchFamily="2" charset="2"/>
              <a:buChar char="§"/>
            </a:pPr>
            <a:r>
              <a:rPr lang="ru-RU" sz="2200" b="1" dirty="0" smtClean="0">
                <a:solidFill>
                  <a:srgbClr val="002060"/>
                </a:solidFill>
              </a:rPr>
              <a:t>не </a:t>
            </a:r>
            <a:r>
              <a:rPr lang="ru-RU" sz="2200" b="1" dirty="0">
                <a:solidFill>
                  <a:srgbClr val="002060"/>
                </a:solidFill>
              </a:rPr>
              <a:t>оставляйте включенные газовые горелки без </a:t>
            </a:r>
            <a:r>
              <a:rPr lang="ru-RU" sz="2200" b="1" dirty="0" smtClean="0">
                <a:solidFill>
                  <a:srgbClr val="002060"/>
                </a:solidFill>
              </a:rPr>
              <a:t>присмотра;</a:t>
            </a:r>
          </a:p>
          <a:p>
            <a:pPr marL="342900" indent="-342900">
              <a:lnSpc>
                <a:spcPct val="80000"/>
              </a:lnSpc>
              <a:buFont typeface="Wingdings" pitchFamily="2" charset="2"/>
              <a:buChar char="§"/>
            </a:pPr>
            <a:r>
              <a:rPr lang="ru-RU" sz="2200" b="1" dirty="0" smtClean="0">
                <a:solidFill>
                  <a:srgbClr val="002060"/>
                </a:solidFill>
              </a:rPr>
              <a:t>следите </a:t>
            </a:r>
            <a:r>
              <a:rPr lang="ru-RU" sz="2200" b="1" dirty="0">
                <a:solidFill>
                  <a:srgbClr val="002060"/>
                </a:solidFill>
              </a:rPr>
              <a:t>за тем, чтобы нагреваемая на газовой плите жидкость не залила пламя </a:t>
            </a:r>
            <a:r>
              <a:rPr lang="ru-RU" sz="2200" b="1" dirty="0" smtClean="0">
                <a:solidFill>
                  <a:srgbClr val="002060"/>
                </a:solidFill>
              </a:rPr>
              <a:t>горелки;</a:t>
            </a:r>
          </a:p>
          <a:p>
            <a:pPr marL="342900" indent="-342900">
              <a:lnSpc>
                <a:spcPct val="80000"/>
              </a:lnSpc>
              <a:buFont typeface="Wingdings" pitchFamily="2" charset="2"/>
              <a:buChar char="§"/>
            </a:pPr>
            <a:r>
              <a:rPr lang="ru-RU" sz="2200" b="1" dirty="0" smtClean="0">
                <a:solidFill>
                  <a:srgbClr val="002060"/>
                </a:solidFill>
              </a:rPr>
              <a:t>заметив </a:t>
            </a:r>
            <a:r>
              <a:rPr lang="ru-RU" sz="2200" b="1" dirty="0">
                <a:solidFill>
                  <a:srgbClr val="002060"/>
                </a:solidFill>
              </a:rPr>
              <a:t>потухшую горелку, не пытайтесь ее зажечь вновь - это может привести к взрыву. Перекройте кран подачи газа, распахните окна и как следует проветрите кухню. Сообщите о случившемся взрослым.</a:t>
            </a:r>
          </a:p>
        </p:txBody>
      </p:sp>
      <p:pic>
        <p:nvPicPr>
          <p:cNvPr id="5122" name="Picture 2" descr="http://altai.fm/images/news/2013/april/1347446706_gazpro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36" y="4778634"/>
            <a:ext cx="2727635" cy="185225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Газовые баллон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4182" y="4509120"/>
            <a:ext cx="1991122" cy="21217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Ремонт и подключение газовых плит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740867"/>
            <a:ext cx="2867422" cy="192973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static4.aif.ru/pictures/201303/050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661" y="1110159"/>
            <a:ext cx="5782220" cy="37547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1523470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818</TotalTime>
  <Words>1059</Words>
  <Application>Microsoft Office PowerPoint</Application>
  <PresentationFormat>Экран (4:3)</PresentationFormat>
  <Paragraphs>134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Natali</dc:creator>
  <cp:lastModifiedBy>Нураевы</cp:lastModifiedBy>
  <cp:revision>73</cp:revision>
  <dcterms:created xsi:type="dcterms:W3CDTF">2013-04-26T17:46:40Z</dcterms:created>
  <dcterms:modified xsi:type="dcterms:W3CDTF">2018-04-03T13:47:55Z</dcterms:modified>
</cp:coreProperties>
</file>