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300" r:id="rId3"/>
    <p:sldId id="301" r:id="rId4"/>
    <p:sldId id="302" r:id="rId5"/>
    <p:sldId id="303" r:id="rId6"/>
    <p:sldId id="304" r:id="rId7"/>
    <p:sldId id="306" r:id="rId8"/>
    <p:sldId id="305" r:id="rId9"/>
    <p:sldId id="307" r:id="rId10"/>
    <p:sldId id="308" r:id="rId11"/>
    <p:sldId id="309" r:id="rId12"/>
    <p:sldId id="299" r:id="rId13"/>
    <p:sldId id="257" r:id="rId14"/>
    <p:sldId id="258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59" r:id="rId23"/>
    <p:sldId id="281" r:id="rId24"/>
    <p:sldId id="312" r:id="rId25"/>
    <p:sldId id="260" r:id="rId26"/>
    <p:sldId id="261" r:id="rId27"/>
    <p:sldId id="262" r:id="rId28"/>
    <p:sldId id="282" r:id="rId29"/>
    <p:sldId id="283" r:id="rId30"/>
    <p:sldId id="284" r:id="rId31"/>
    <p:sldId id="285" r:id="rId32"/>
    <p:sldId id="263" r:id="rId33"/>
    <p:sldId id="264" r:id="rId34"/>
    <p:sldId id="297" r:id="rId35"/>
    <p:sldId id="296" r:id="rId36"/>
    <p:sldId id="265" r:id="rId37"/>
    <p:sldId id="287" r:id="rId38"/>
    <p:sldId id="266" r:id="rId39"/>
    <p:sldId id="294" r:id="rId40"/>
    <p:sldId id="290" r:id="rId41"/>
    <p:sldId id="268" r:id="rId42"/>
    <p:sldId id="269" r:id="rId43"/>
    <p:sldId id="298" r:id="rId44"/>
    <p:sldId id="270" r:id="rId45"/>
    <p:sldId id="271" r:id="rId46"/>
    <p:sldId id="291" r:id="rId47"/>
    <p:sldId id="295" r:id="rId48"/>
    <p:sldId id="292" r:id="rId49"/>
    <p:sldId id="293" r:id="rId50"/>
    <p:sldId id="272" r:id="rId51"/>
    <p:sldId id="273" r:id="rId5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A48B1E-D879-42F4-A5F8-7579F5644151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31A47B-BC12-4742-93B3-E9A9082EF5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035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201722" y="6381328"/>
            <a:ext cx="2115820" cy="277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kern="1200">
                <a:solidFill>
                  <a:srgbClr val="A6A6A6"/>
                </a:solidFill>
                <a:effectLst/>
                <a:latin typeface="Calibri"/>
                <a:ea typeface="Times New Roman"/>
                <a:cs typeface="Times New Roman"/>
              </a:rPr>
              <a:t>©</a:t>
            </a:r>
            <a:r>
              <a:rPr lang="ru-RU" sz="1200" kern="1200">
                <a:solidFill>
                  <a:srgbClr val="A6A6A6"/>
                </a:solidFill>
                <a:effectLst/>
                <a:latin typeface="Calibri"/>
                <a:ea typeface="Times New Roman"/>
                <a:cs typeface="Times New Roman"/>
              </a:rPr>
              <a:t> </a:t>
            </a:r>
            <a:r>
              <a:rPr lang="ru-RU" sz="1200" b="1" kern="1200">
                <a:solidFill>
                  <a:srgbClr val="A6A6A6"/>
                </a:solidFill>
                <a:effectLst/>
                <a:latin typeface="Calibri"/>
                <a:ea typeface="Times New Roman"/>
                <a:cs typeface="Times New Roman"/>
              </a:rPr>
              <a:t>Ольга Михайловна Носова</a:t>
            </a:r>
            <a:endParaRPr lang="ru-RU" sz="1200">
              <a:effectLst/>
              <a:latin typeface="Times New Roman"/>
              <a:ea typeface="Times New Roman"/>
            </a:endParaRPr>
          </a:p>
        </p:txBody>
      </p:sp>
      <p:sp>
        <p:nvSpPr>
          <p:cNvPr id="9" name="Скругленный прямоугольник 8"/>
          <p:cNvSpPr/>
          <p:nvPr userDrawn="1"/>
        </p:nvSpPr>
        <p:spPr>
          <a:xfrm>
            <a:off x="971600" y="980728"/>
            <a:ext cx="7128792" cy="4104456"/>
          </a:xfrm>
          <a:prstGeom prst="round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315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35FE1-253E-480D-B5C7-6FFF9FFDBAC6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9AC7F-4665-4A53-9FFF-BB8342C95286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861048"/>
            <a:ext cx="6144383" cy="309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030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35FE1-253E-480D-B5C7-6FFF9FFDBAC6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9AC7F-4665-4A53-9FFF-BB8342C952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286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35FE1-253E-480D-B5C7-6FFF9FFDBAC6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9AC7F-4665-4A53-9FFF-BB8342C952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513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179512" y="188640"/>
            <a:ext cx="8784976" cy="6552728"/>
          </a:xfrm>
          <a:prstGeom prst="round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971600" y="6339374"/>
            <a:ext cx="2115820" cy="277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kern="1200">
                <a:solidFill>
                  <a:srgbClr val="A6A6A6"/>
                </a:solidFill>
                <a:effectLst/>
                <a:latin typeface="Calibri"/>
                <a:ea typeface="Times New Roman"/>
                <a:cs typeface="Times New Roman"/>
              </a:rPr>
              <a:t>©</a:t>
            </a:r>
            <a:r>
              <a:rPr lang="ru-RU" sz="1200" kern="1200">
                <a:solidFill>
                  <a:srgbClr val="A6A6A6"/>
                </a:solidFill>
                <a:effectLst/>
                <a:latin typeface="Calibri"/>
                <a:ea typeface="Times New Roman"/>
                <a:cs typeface="Times New Roman"/>
              </a:rPr>
              <a:t> </a:t>
            </a:r>
            <a:r>
              <a:rPr lang="ru-RU" sz="1200" b="1" kern="1200">
                <a:solidFill>
                  <a:srgbClr val="A6A6A6"/>
                </a:solidFill>
                <a:effectLst/>
                <a:latin typeface="Calibri"/>
                <a:ea typeface="Times New Roman"/>
                <a:cs typeface="Times New Roman"/>
              </a:rPr>
              <a:t>Ольга Михайловна Носова</a:t>
            </a:r>
            <a:endParaRPr lang="ru-RU" sz="1200">
              <a:effectLst/>
              <a:latin typeface="Times New Roman"/>
              <a:ea typeface="Times New Roman"/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805" y="4887899"/>
            <a:ext cx="3678659" cy="172897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35FE1-253E-480D-B5C7-6FFF9FFDBAC6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9AC7F-4665-4A53-9FFF-BB8342C952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586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35FE1-253E-480D-B5C7-6FFF9FFDBAC6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9AC7F-4665-4A53-9FFF-BB8342C952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818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35FE1-253E-480D-B5C7-6FFF9FFDBAC6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9AC7F-4665-4A53-9FFF-BB8342C952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876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35FE1-253E-480D-B5C7-6FFF9FFDBAC6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9AC7F-4665-4A53-9FFF-BB8342C952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061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35FE1-253E-480D-B5C7-6FFF9FFDBAC6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9AC7F-4665-4A53-9FFF-BB8342C952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300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35FE1-253E-480D-B5C7-6FFF9FFDBAC6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9AC7F-4665-4A53-9FFF-BB8342C952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701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35FE1-253E-480D-B5C7-6FFF9FFDBAC6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9AC7F-4665-4A53-9FFF-BB8342C952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611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35FE1-253E-480D-B5C7-6FFF9FFDBAC6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9AC7F-4665-4A53-9FFF-BB8342C952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653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35FE1-253E-480D-B5C7-6FFF9FFDBAC6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9AC7F-4665-4A53-9FFF-BB8342C952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746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Эффективность урока как средство повышения качества образования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284984"/>
            <a:ext cx="6400800" cy="1345704"/>
          </a:xfrm>
        </p:spPr>
        <p:txBody>
          <a:bodyPr>
            <a:normAutofit/>
          </a:bodyPr>
          <a:lstStyle/>
          <a:p>
            <a:pPr lvl="8" algn="just"/>
            <a:r>
              <a:rPr lang="ru-RU" sz="1400" b="1" dirty="0" smtClean="0">
                <a:solidFill>
                  <a:schemeClr val="tx1"/>
                </a:solidFill>
              </a:rPr>
              <a:t>Исупова Алена Владимировна,</a:t>
            </a:r>
            <a:endParaRPr lang="ru-RU" sz="1400" b="1" dirty="0">
              <a:solidFill>
                <a:schemeClr val="tx1"/>
              </a:solidFill>
            </a:endParaRPr>
          </a:p>
          <a:p>
            <a:pPr lvl="8" algn="just"/>
            <a:r>
              <a:rPr lang="ru-RU" sz="1400" b="1" dirty="0">
                <a:solidFill>
                  <a:schemeClr val="tx1"/>
                </a:solidFill>
              </a:rPr>
              <a:t>учитель начальных </a:t>
            </a:r>
            <a:r>
              <a:rPr lang="ru-RU" sz="1400" b="1" dirty="0" smtClean="0">
                <a:solidFill>
                  <a:schemeClr val="tx1"/>
                </a:solidFill>
              </a:rPr>
              <a:t>классов, </a:t>
            </a:r>
          </a:p>
          <a:p>
            <a:pPr lvl="8" algn="just"/>
            <a:r>
              <a:rPr lang="ru-RU" sz="1400" b="1" dirty="0" smtClean="0">
                <a:solidFill>
                  <a:schemeClr val="tx1"/>
                </a:solidFill>
              </a:rPr>
              <a:t>1 кв. категории</a:t>
            </a:r>
            <a:endParaRPr lang="ru-RU" sz="1400" b="1" dirty="0">
              <a:solidFill>
                <a:schemeClr val="tx1"/>
              </a:solidFill>
            </a:endParaRPr>
          </a:p>
          <a:p>
            <a:pPr lvl="8" algn="just"/>
            <a:r>
              <a:rPr lang="ru-RU" sz="1400" b="1" dirty="0" smtClean="0">
                <a:solidFill>
                  <a:schemeClr val="tx1"/>
                </a:solidFill>
              </a:rPr>
              <a:t>МКОУ «</a:t>
            </a:r>
            <a:r>
              <a:rPr lang="ru-RU" sz="1400" b="1" dirty="0" err="1" smtClean="0">
                <a:solidFill>
                  <a:schemeClr val="tx1"/>
                </a:solidFill>
              </a:rPr>
              <a:t>Куркинская</a:t>
            </a:r>
            <a:r>
              <a:rPr lang="ru-RU" sz="1400" b="1" dirty="0" smtClean="0">
                <a:solidFill>
                  <a:schemeClr val="tx1"/>
                </a:solidFill>
              </a:rPr>
              <a:t> ООШ»</a:t>
            </a:r>
            <a:endParaRPr lang="ru-RU" sz="1400" b="1" dirty="0">
              <a:solidFill>
                <a:schemeClr val="tx1"/>
              </a:solidFill>
            </a:endParaRPr>
          </a:p>
          <a:p>
            <a:pPr lvl="8" algn="just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68475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Какова цель приема?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48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Какова цель приема?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/>
              <a:t>К</a:t>
            </a:r>
            <a:r>
              <a:rPr lang="ru-RU" dirty="0" smtClean="0"/>
              <a:t>ластер </a:t>
            </a:r>
            <a:r>
              <a:rPr lang="ru-RU" dirty="0"/>
              <a:t>используется, когда нужно собрать у учеников все идеи или ассоциации связанные с каким-либо понятием (например, с темой урока).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600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916832"/>
            <a:ext cx="7772400" cy="1470025"/>
          </a:xfrm>
        </p:spPr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Имя существительное.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Обобщение.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750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Девиз урока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/>
              <a:t>Дерево </a:t>
            </a:r>
            <a:r>
              <a:rPr lang="ru-RU" b="1" dirty="0"/>
              <a:t>держится корнями, а человек друзьями 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r>
              <a:rPr lang="ru-RU" b="1" i="1" dirty="0" smtClean="0"/>
              <a:t>1.Иметь </a:t>
            </a:r>
            <a:r>
              <a:rPr lang="ru-RU" b="1" i="1" dirty="0"/>
              <a:t>зоркий глаз</a:t>
            </a:r>
            <a:endParaRPr lang="ru-RU" dirty="0"/>
          </a:p>
          <a:p>
            <a:r>
              <a:rPr lang="ru-RU" b="1" i="1" dirty="0"/>
              <a:t>2. С</a:t>
            </a:r>
            <a:r>
              <a:rPr lang="ru-RU" b="1" i="1" dirty="0" smtClean="0"/>
              <a:t>лушать </a:t>
            </a:r>
            <a:r>
              <a:rPr lang="ru-RU" b="1" i="1" dirty="0"/>
              <a:t>и слышать друг </a:t>
            </a:r>
            <a:r>
              <a:rPr lang="ru-RU" b="1" i="1" dirty="0" smtClean="0"/>
              <a:t>друга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397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/>
              <a:t/>
            </a:r>
            <a:br>
              <a:rPr lang="ru-RU" b="1" u="sng" dirty="0"/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Минутка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чистописания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1600" dirty="0" smtClean="0"/>
          </a:p>
          <a:p>
            <a:r>
              <a:rPr lang="ru-RU" b="1" dirty="0" smtClean="0"/>
              <a:t>короткий </a:t>
            </a:r>
            <a:r>
              <a:rPr lang="ru-RU" b="1" dirty="0"/>
              <a:t>- </a:t>
            </a:r>
          </a:p>
        </p:txBody>
      </p:sp>
    </p:spTree>
    <p:extLst>
      <p:ext uri="{BB962C8B-B14F-4D97-AF65-F5344CB8AC3E}">
        <p14:creationId xmlns:p14="http://schemas.microsoft.com/office/powerpoint/2010/main" val="186481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/>
              <a:t/>
            </a:r>
            <a:br>
              <a:rPr lang="ru-RU" b="1" u="sng" dirty="0"/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Минутка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чистописания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1600" dirty="0" smtClean="0"/>
          </a:p>
          <a:p>
            <a:r>
              <a:rPr lang="ru-RU" b="1" dirty="0" smtClean="0"/>
              <a:t>короткий </a:t>
            </a:r>
            <a:r>
              <a:rPr lang="ru-RU" b="1" dirty="0"/>
              <a:t>- ....(длинный</a:t>
            </a:r>
            <a:r>
              <a:rPr lang="ru-RU" b="1" dirty="0" smtClean="0"/>
              <a:t>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5952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/>
              <a:t/>
            </a:r>
            <a:br>
              <a:rPr lang="ru-RU" b="1" u="sng" dirty="0"/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Минутка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чистописания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1600" dirty="0" smtClean="0"/>
          </a:p>
          <a:p>
            <a:r>
              <a:rPr lang="ru-RU" b="1" dirty="0" smtClean="0"/>
              <a:t>короткий </a:t>
            </a:r>
            <a:r>
              <a:rPr lang="ru-RU" b="1" dirty="0"/>
              <a:t>- ....(длинный)</a:t>
            </a:r>
          </a:p>
          <a:p>
            <a:r>
              <a:rPr lang="ru-RU" b="1" dirty="0"/>
              <a:t>враг - </a:t>
            </a:r>
          </a:p>
        </p:txBody>
      </p:sp>
    </p:spTree>
    <p:extLst>
      <p:ext uri="{BB962C8B-B14F-4D97-AF65-F5344CB8AC3E}">
        <p14:creationId xmlns:p14="http://schemas.microsoft.com/office/powerpoint/2010/main" val="95952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/>
              <a:t/>
            </a:r>
            <a:br>
              <a:rPr lang="ru-RU" b="1" u="sng" dirty="0"/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Минутка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чистописания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1600" dirty="0" smtClean="0"/>
          </a:p>
          <a:p>
            <a:r>
              <a:rPr lang="ru-RU" b="1" dirty="0" smtClean="0"/>
              <a:t>короткий </a:t>
            </a:r>
            <a:r>
              <a:rPr lang="ru-RU" b="1" dirty="0"/>
              <a:t>- ....(длинный)</a:t>
            </a:r>
          </a:p>
          <a:p>
            <a:r>
              <a:rPr lang="ru-RU" b="1" dirty="0"/>
              <a:t>враг - ...(друг)</a:t>
            </a:r>
          </a:p>
          <a:p>
            <a:pPr marL="0" indent="0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5952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/>
              <a:t/>
            </a:r>
            <a:br>
              <a:rPr lang="ru-RU" b="1" u="sng" dirty="0"/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Минутка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чистописания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1600" dirty="0" smtClean="0"/>
          </a:p>
          <a:p>
            <a:r>
              <a:rPr lang="ru-RU" b="1" dirty="0" smtClean="0"/>
              <a:t>короткий </a:t>
            </a:r>
            <a:r>
              <a:rPr lang="ru-RU" b="1" dirty="0"/>
              <a:t>- ....(длинный)</a:t>
            </a:r>
          </a:p>
          <a:p>
            <a:r>
              <a:rPr lang="ru-RU" b="1" dirty="0"/>
              <a:t>враг - ...(друг)</a:t>
            </a:r>
          </a:p>
          <a:p>
            <a:r>
              <a:rPr lang="ru-RU" b="1" dirty="0"/>
              <a:t>ночь - </a:t>
            </a:r>
          </a:p>
        </p:txBody>
      </p:sp>
    </p:spTree>
    <p:extLst>
      <p:ext uri="{BB962C8B-B14F-4D97-AF65-F5344CB8AC3E}">
        <p14:creationId xmlns:p14="http://schemas.microsoft.com/office/powerpoint/2010/main" val="95952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/>
              <a:t/>
            </a:r>
            <a:br>
              <a:rPr lang="ru-RU" b="1" u="sng" dirty="0"/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Минутка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чистописания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1600" dirty="0" smtClean="0"/>
          </a:p>
          <a:p>
            <a:r>
              <a:rPr lang="ru-RU" b="1" dirty="0" smtClean="0"/>
              <a:t>короткий </a:t>
            </a:r>
            <a:r>
              <a:rPr lang="ru-RU" b="1" dirty="0"/>
              <a:t>- ....(длинный)</a:t>
            </a:r>
          </a:p>
          <a:p>
            <a:r>
              <a:rPr lang="ru-RU" b="1" dirty="0"/>
              <a:t>враг - ...(друг)</a:t>
            </a:r>
          </a:p>
          <a:p>
            <a:r>
              <a:rPr lang="ru-RU" b="1" dirty="0"/>
              <a:t>ночь - ...(день)</a:t>
            </a:r>
          </a:p>
          <a:p>
            <a:pPr marL="0" indent="0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5952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Что такое «эффективность»?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211440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/>
              <a:t/>
            </a:r>
            <a:br>
              <a:rPr lang="ru-RU" b="1" u="sng" dirty="0"/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Минутка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чистописания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1600" dirty="0" smtClean="0"/>
          </a:p>
          <a:p>
            <a:r>
              <a:rPr lang="ru-RU" b="1" dirty="0" smtClean="0"/>
              <a:t>короткий </a:t>
            </a:r>
            <a:r>
              <a:rPr lang="ru-RU" b="1" dirty="0"/>
              <a:t>- ....(длинный)</a:t>
            </a:r>
          </a:p>
          <a:p>
            <a:r>
              <a:rPr lang="ru-RU" b="1" dirty="0"/>
              <a:t>враг - ...(друг)</a:t>
            </a:r>
          </a:p>
          <a:p>
            <a:r>
              <a:rPr lang="ru-RU" b="1" dirty="0"/>
              <a:t>ночь - ...(день)</a:t>
            </a:r>
          </a:p>
          <a:p>
            <a:r>
              <a:rPr lang="ru-RU" b="1" dirty="0"/>
              <a:t>злая - </a:t>
            </a:r>
          </a:p>
        </p:txBody>
      </p:sp>
    </p:spTree>
    <p:extLst>
      <p:ext uri="{BB962C8B-B14F-4D97-AF65-F5344CB8AC3E}">
        <p14:creationId xmlns:p14="http://schemas.microsoft.com/office/powerpoint/2010/main" val="95952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/>
              <a:t/>
            </a:r>
            <a:br>
              <a:rPr lang="ru-RU" b="1" u="sng" dirty="0"/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Минутка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чистописания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1600" dirty="0" smtClean="0"/>
          </a:p>
          <a:p>
            <a:r>
              <a:rPr lang="ru-RU" b="1" dirty="0" smtClean="0"/>
              <a:t>короткий </a:t>
            </a:r>
            <a:r>
              <a:rPr lang="ru-RU" b="1" dirty="0"/>
              <a:t>- ....(длинный)</a:t>
            </a:r>
          </a:p>
          <a:p>
            <a:r>
              <a:rPr lang="ru-RU" b="1" dirty="0"/>
              <a:t>враг - ...(друг)</a:t>
            </a:r>
          </a:p>
          <a:p>
            <a:r>
              <a:rPr lang="ru-RU" b="1" dirty="0"/>
              <a:t>ночь - ...(день)</a:t>
            </a:r>
          </a:p>
          <a:p>
            <a:r>
              <a:rPr lang="ru-RU" b="1" dirty="0"/>
              <a:t>злая - ....(</a:t>
            </a:r>
            <a:r>
              <a:rPr lang="ru-RU" b="1" dirty="0" smtClean="0"/>
              <a:t>добрая)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5952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Словарная работа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6"/>
            <a:r>
              <a:rPr lang="ru-RU" sz="3200" b="1" i="1" dirty="0" smtClean="0"/>
              <a:t>Девочка</a:t>
            </a:r>
          </a:p>
          <a:p>
            <a:pPr lvl="6"/>
            <a:r>
              <a:rPr lang="ru-RU" sz="3200" b="1" i="1" dirty="0" smtClean="0"/>
              <a:t>дружить</a:t>
            </a:r>
          </a:p>
          <a:p>
            <a:pPr lvl="6"/>
            <a:r>
              <a:rPr lang="ru-RU" sz="3200" b="1" i="1" dirty="0" smtClean="0"/>
              <a:t>деревня</a:t>
            </a:r>
          </a:p>
          <a:p>
            <a:pPr lvl="6"/>
            <a:r>
              <a:rPr lang="ru-RU" sz="3200" b="1" i="1" dirty="0" smtClean="0"/>
              <a:t>дятел </a:t>
            </a:r>
          </a:p>
          <a:p>
            <a:pPr lvl="6"/>
            <a:r>
              <a:rPr lang="ru-RU" sz="3200" b="1" i="1" dirty="0" smtClean="0"/>
              <a:t>дорога</a:t>
            </a:r>
            <a:endParaRPr lang="ru-RU" sz="3200" dirty="0"/>
          </a:p>
          <a:p>
            <a:pPr lvl="6"/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97395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Словарная работа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0" lvl="6" indent="0">
              <a:buNone/>
            </a:pPr>
            <a:endParaRPr lang="ru-RU" sz="3200" b="1" i="1" dirty="0" smtClean="0"/>
          </a:p>
          <a:p>
            <a:pPr lvl="6"/>
            <a:r>
              <a:rPr lang="ru-RU" sz="3200" b="1" i="1" dirty="0" smtClean="0"/>
              <a:t>дружить</a:t>
            </a:r>
            <a:endParaRPr lang="ru-RU" sz="3200" dirty="0"/>
          </a:p>
          <a:p>
            <a:pPr lvl="6"/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0152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30927"/>
            <a:ext cx="8229600" cy="4525963"/>
          </a:xfrm>
        </p:spPr>
        <p:txBody>
          <a:bodyPr>
            <a:normAutofit/>
          </a:bodyPr>
          <a:lstStyle/>
          <a:p>
            <a:pPr lvl="6"/>
            <a:r>
              <a:rPr lang="ru-RU" sz="3200" b="1" i="1" dirty="0" smtClean="0"/>
              <a:t>Дев</a:t>
            </a:r>
            <a:r>
              <a:rPr lang="ru-RU" sz="3200" b="1" i="1" u="sng" dirty="0" smtClean="0"/>
              <a:t>о</a:t>
            </a:r>
            <a:r>
              <a:rPr lang="ru-RU" sz="3200" b="1" i="1" dirty="0" smtClean="0"/>
              <a:t>чка</a:t>
            </a:r>
          </a:p>
          <a:p>
            <a:pPr marL="2743200" lvl="6" indent="0">
              <a:buNone/>
            </a:pPr>
            <a:endParaRPr lang="ru-RU" sz="3200" b="1" i="1" dirty="0" smtClean="0"/>
          </a:p>
          <a:p>
            <a:pPr lvl="6"/>
            <a:r>
              <a:rPr lang="ru-RU" sz="3200" b="1" i="1" dirty="0"/>
              <a:t>д</a:t>
            </a:r>
            <a:r>
              <a:rPr lang="ru-RU" sz="3200" b="1" i="1" u="sng" dirty="0" smtClean="0"/>
              <a:t>е</a:t>
            </a:r>
            <a:r>
              <a:rPr lang="ru-RU" sz="3200" b="1" i="1" dirty="0" smtClean="0"/>
              <a:t>ревня</a:t>
            </a:r>
          </a:p>
          <a:p>
            <a:pPr marL="2743200" lvl="6" indent="0">
              <a:buNone/>
            </a:pPr>
            <a:endParaRPr lang="ru-RU" sz="3200" b="1" i="1" dirty="0" smtClean="0"/>
          </a:p>
          <a:p>
            <a:pPr lvl="6"/>
            <a:r>
              <a:rPr lang="ru-RU" sz="3200" b="1" i="1" dirty="0" smtClean="0"/>
              <a:t>дят</a:t>
            </a:r>
            <a:r>
              <a:rPr lang="ru-RU" sz="3200" b="1" i="1" u="sng" dirty="0" smtClean="0"/>
              <a:t>е</a:t>
            </a:r>
            <a:r>
              <a:rPr lang="ru-RU" sz="3200" b="1" i="1" dirty="0" smtClean="0"/>
              <a:t>л </a:t>
            </a:r>
          </a:p>
          <a:p>
            <a:pPr marL="2743200" lvl="6" indent="0">
              <a:buNone/>
            </a:pPr>
            <a:endParaRPr lang="ru-RU" sz="3200" b="1" i="1" dirty="0" smtClean="0"/>
          </a:p>
          <a:p>
            <a:pPr lvl="6"/>
            <a:r>
              <a:rPr lang="ru-RU" sz="3200" b="1" i="1" dirty="0" smtClean="0"/>
              <a:t>д</a:t>
            </a:r>
            <a:r>
              <a:rPr lang="ru-RU" sz="3200" b="1" i="1" u="sng" dirty="0" smtClean="0"/>
              <a:t>о</a:t>
            </a:r>
            <a:r>
              <a:rPr lang="ru-RU" sz="3200" b="1" i="1" dirty="0" smtClean="0"/>
              <a:t>рога</a:t>
            </a:r>
            <a:endParaRPr lang="ru-RU" sz="3200" dirty="0"/>
          </a:p>
          <a:p>
            <a:pPr lvl="6"/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Словарная работа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355976" y="16288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3944233" y="1481006"/>
            <a:ext cx="72008" cy="2160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4290686" y="2672916"/>
            <a:ext cx="72008" cy="2160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3908229" y="3765256"/>
            <a:ext cx="72008" cy="2160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4285037" y="5013176"/>
            <a:ext cx="72008" cy="2160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72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static6.depositphotos.com/1070966/616/v/450/depositphotos_6167917-stock-illustration-4-smiley-sun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48724"/>
          <a:stretch/>
        </p:blipFill>
        <p:spPr bwMode="auto">
          <a:xfrm>
            <a:off x="1513237" y="566184"/>
            <a:ext cx="2016224" cy="18851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://static6.depositphotos.com/1070966/616/v/450/depositphotos_6167917-stock-illustration-4-smiley-sun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78" b="49420"/>
          <a:stretch/>
        </p:blipFill>
        <p:spPr bwMode="auto">
          <a:xfrm>
            <a:off x="5652120" y="430885"/>
            <a:ext cx="1980367" cy="19484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://static6.depositphotos.com/1070966/616/v/450/depositphotos_6167917-stock-illustration-4-smiley-sun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96" r="49778"/>
          <a:stretch/>
        </p:blipFill>
        <p:spPr bwMode="auto">
          <a:xfrm>
            <a:off x="3551521" y="3068960"/>
            <a:ext cx="1872208" cy="18722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115614" y="2636912"/>
            <a:ext cx="26474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Справился! Всё отлично</a:t>
            </a:r>
            <a:r>
              <a:rPr lang="ru-RU" dirty="0" smtClean="0"/>
              <a:t>!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2 балла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48199" y="2636912"/>
            <a:ext cx="29861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Сомневаюсь</a:t>
            </a:r>
            <a:r>
              <a:rPr lang="ru-RU" dirty="0"/>
              <a:t>! Есть </a:t>
            </a:r>
            <a:r>
              <a:rPr lang="ru-RU" dirty="0" smtClean="0"/>
              <a:t>вопросы!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1 балл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20589" y="5102162"/>
            <a:ext cx="2934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Не </a:t>
            </a:r>
            <a:r>
              <a:rPr lang="ru-RU" dirty="0"/>
              <a:t>справился! Было трудно</a:t>
            </a:r>
            <a:r>
              <a:rPr lang="ru-RU" b="1" dirty="0" smtClean="0"/>
              <a:t>!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0 баллов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36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2060848"/>
            <a:ext cx="76328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/>
              <a:t>Внимание</a:t>
            </a:r>
            <a:r>
              <a:rPr lang="ru-RU" sz="3200" b="1" i="1" dirty="0"/>
              <a:t>! Внимание!</a:t>
            </a:r>
            <a:endParaRPr lang="ru-RU" sz="3200" dirty="0"/>
          </a:p>
          <a:p>
            <a:r>
              <a:rPr lang="ru-RU" sz="3200" b="1" i="1" dirty="0"/>
              <a:t>Потерялась часть речи!</a:t>
            </a:r>
            <a:endParaRPr lang="ru-RU" sz="3200" dirty="0"/>
          </a:p>
          <a:p>
            <a:r>
              <a:rPr lang="ru-RU" sz="3200" b="1" i="1" dirty="0"/>
              <a:t>Просим помощи!</a:t>
            </a:r>
            <a:r>
              <a:rPr lang="ru-RU" sz="3200" b="1" dirty="0"/>
              <a:t> </a:t>
            </a:r>
            <a:endParaRPr lang="ru-RU" sz="3200" b="1" dirty="0" smtClean="0"/>
          </a:p>
          <a:p>
            <a:endParaRPr lang="ru-RU" sz="3200" b="1" dirty="0"/>
          </a:p>
          <a:p>
            <a:r>
              <a:rPr lang="ru-RU" sz="3200" b="1" dirty="0" smtClean="0"/>
              <a:t>                                 </a:t>
            </a:r>
            <a:r>
              <a:rPr lang="ru-RU" sz="2800" b="1" i="1" dirty="0" smtClean="0"/>
              <a:t>Царство Морфологии.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94491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1196752"/>
            <a:ext cx="74345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/>
              <a:t>1. Как называется часть речи?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01098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1196752"/>
            <a:ext cx="74345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/>
              <a:t>1. Как называется часть речи? </a:t>
            </a:r>
            <a:endParaRPr lang="ru-RU" sz="3200" dirty="0"/>
          </a:p>
          <a:p>
            <a:r>
              <a:rPr lang="ru-RU" sz="3200" b="1" i="1" dirty="0"/>
              <a:t>2. На какие вопросы отвечает</a:t>
            </a:r>
            <a:r>
              <a:rPr lang="ru-RU" sz="3200" b="1" i="1" dirty="0" smtClean="0"/>
              <a:t>?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21698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1196752"/>
            <a:ext cx="74345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/>
              <a:t>1. Как называется часть речи? </a:t>
            </a:r>
            <a:endParaRPr lang="ru-RU" sz="3200" dirty="0"/>
          </a:p>
          <a:p>
            <a:r>
              <a:rPr lang="ru-RU" sz="3200" b="1" i="1" dirty="0"/>
              <a:t>2. На какие вопросы отвечает?</a:t>
            </a:r>
            <a:endParaRPr lang="ru-RU" sz="3200" dirty="0"/>
          </a:p>
          <a:p>
            <a:r>
              <a:rPr lang="ru-RU" sz="3200" b="1" i="1" dirty="0"/>
              <a:t>3. Что обозначает</a:t>
            </a:r>
            <a:r>
              <a:rPr lang="ru-RU" sz="3200" b="1" i="1" dirty="0" smtClean="0"/>
              <a:t>?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21698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Что такое «эффективность»?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Эффективность </a:t>
            </a:r>
            <a:r>
              <a:rPr lang="ru-RU" sz="4400" b="1" dirty="0" smtClean="0"/>
              <a:t>– это результат какого-либо действия.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31122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1196752"/>
            <a:ext cx="743454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/>
              <a:t>1. Как называется часть речи? </a:t>
            </a:r>
            <a:endParaRPr lang="ru-RU" sz="3200" dirty="0"/>
          </a:p>
          <a:p>
            <a:r>
              <a:rPr lang="ru-RU" sz="3200" b="1" i="1" dirty="0"/>
              <a:t>2. На какие вопросы отвечает?</a:t>
            </a:r>
            <a:endParaRPr lang="ru-RU" sz="3200" dirty="0"/>
          </a:p>
          <a:p>
            <a:r>
              <a:rPr lang="ru-RU" sz="3200" b="1" i="1" dirty="0"/>
              <a:t>3. Что обозначает?</a:t>
            </a:r>
            <a:endParaRPr lang="ru-RU" sz="3200" dirty="0"/>
          </a:p>
          <a:p>
            <a:r>
              <a:rPr lang="ru-RU" sz="3200" b="1" i="1" dirty="0"/>
              <a:t>4.Какие имеет постоянные признаки</a:t>
            </a:r>
            <a:r>
              <a:rPr lang="ru-RU" sz="3200" b="1" i="1" dirty="0" smtClean="0"/>
              <a:t>?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21698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1196752"/>
            <a:ext cx="743454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/>
              <a:t>1. Как называется часть речи? </a:t>
            </a:r>
            <a:endParaRPr lang="ru-RU" sz="3200" dirty="0"/>
          </a:p>
          <a:p>
            <a:r>
              <a:rPr lang="ru-RU" sz="3200" b="1" i="1" dirty="0"/>
              <a:t>2. На какие вопросы отвечает?</a:t>
            </a:r>
            <a:endParaRPr lang="ru-RU" sz="3200" dirty="0"/>
          </a:p>
          <a:p>
            <a:r>
              <a:rPr lang="ru-RU" sz="3200" b="1" i="1" dirty="0"/>
              <a:t>3. Что обозначает?</a:t>
            </a:r>
            <a:endParaRPr lang="ru-RU" sz="3200" dirty="0"/>
          </a:p>
          <a:p>
            <a:r>
              <a:rPr lang="ru-RU" sz="3200" b="1" i="1" dirty="0"/>
              <a:t>4.Какие имеет постоянные признаки?</a:t>
            </a:r>
            <a:endParaRPr lang="ru-RU" sz="3200" dirty="0"/>
          </a:p>
          <a:p>
            <a:r>
              <a:rPr lang="ru-RU" sz="3200" b="1" i="1" dirty="0"/>
              <a:t>5. Как изменятся? Непостоянные признаки</a:t>
            </a:r>
            <a:r>
              <a:rPr lang="ru-RU" sz="3200" b="1" i="1" dirty="0" smtClean="0"/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21698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Наша цель: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800" b="1" dirty="0"/>
              <a:t>Н</a:t>
            </a:r>
            <a:r>
              <a:rPr lang="ru-RU" sz="4800" b="1" dirty="0" smtClean="0"/>
              <a:t>айти </a:t>
            </a:r>
            <a:r>
              <a:rPr lang="ru-RU" sz="4800" b="1" dirty="0"/>
              <a:t>часть речи и </a:t>
            </a:r>
            <a:r>
              <a:rPr lang="ru-RU" sz="4800" b="1" dirty="0" smtClean="0"/>
              <a:t>собрать </a:t>
            </a:r>
            <a:r>
              <a:rPr lang="ru-RU" sz="4800" b="1" dirty="0"/>
              <a:t>информацию о ней</a:t>
            </a:r>
          </a:p>
        </p:txBody>
      </p:sp>
    </p:spTree>
    <p:extLst>
      <p:ext uri="{BB962C8B-B14F-4D97-AF65-F5344CB8AC3E}">
        <p14:creationId xmlns:p14="http://schemas.microsoft.com/office/powerpoint/2010/main" val="46103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Кто такие следопыты?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916832"/>
            <a:ext cx="83529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Font typeface="Arial" pitchFamily="34" charset="0"/>
              <a:buChar char="•"/>
            </a:pPr>
            <a:r>
              <a:rPr lang="ru-RU" sz="3200" b="1" i="1" dirty="0"/>
              <a:t>Следопыт — охотник, выслеживающий зверя по следам </a:t>
            </a:r>
            <a:endParaRPr lang="ru-RU" sz="3200" b="1" i="1" dirty="0" smtClean="0"/>
          </a:p>
          <a:p>
            <a:pPr lvl="0" algn="just"/>
            <a:endParaRPr lang="ru-RU" sz="3200" dirty="0"/>
          </a:p>
          <a:p>
            <a:pPr marL="457200" lvl="0" indent="-457200" algn="just">
              <a:buFont typeface="Arial" pitchFamily="34" charset="0"/>
              <a:buChar char="•"/>
            </a:pPr>
            <a:r>
              <a:rPr lang="ru-RU" sz="3200" b="1" i="1" dirty="0"/>
              <a:t>Следопыт — человек, который собирает материалы о былых исторических событиях, об исторических лицах 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00179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Кто такие следопыты?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916832"/>
            <a:ext cx="83529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3200" b="1" i="1" dirty="0"/>
              <a:t> </a:t>
            </a:r>
          </a:p>
          <a:p>
            <a:pPr lvl="0" algn="just"/>
            <a:endParaRPr lang="ru-RU" sz="3200" dirty="0"/>
          </a:p>
          <a:p>
            <a:pPr marL="457200" lvl="0" indent="-457200" algn="just">
              <a:buFont typeface="Arial" pitchFamily="34" charset="0"/>
              <a:buChar char="•"/>
            </a:pPr>
            <a:r>
              <a:rPr lang="ru-RU" sz="3200" b="1" i="1" dirty="0"/>
              <a:t>Следопыт — человек, который собирает материалы о былых исторических событиях, об исторических лицах 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04677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hunt-dogs.ru/wp-content/uploads/2016/09/ribalka_v_drevnos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48" y="1052736"/>
            <a:ext cx="8136904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24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«Островок прошлого»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1800" y="1484784"/>
            <a:ext cx="41148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/>
              <a:t>зверь</a:t>
            </a:r>
            <a:endParaRPr lang="ru-RU" dirty="0"/>
          </a:p>
          <a:p>
            <a:r>
              <a:rPr lang="ru-RU" b="1" i="1" dirty="0"/>
              <a:t>звериный</a:t>
            </a:r>
            <a:endParaRPr lang="ru-RU" dirty="0"/>
          </a:p>
          <a:p>
            <a:r>
              <a:rPr lang="ru-RU" b="1" i="1" dirty="0"/>
              <a:t>озверел</a:t>
            </a:r>
            <a:endParaRPr lang="ru-RU" dirty="0"/>
          </a:p>
          <a:p>
            <a:r>
              <a:rPr lang="ru-RU" b="1" i="1" dirty="0"/>
              <a:t>рыбачить</a:t>
            </a:r>
            <a:endParaRPr lang="ru-RU" dirty="0"/>
          </a:p>
          <a:p>
            <a:r>
              <a:rPr lang="ru-RU" b="1" i="1" dirty="0"/>
              <a:t>рыба</a:t>
            </a:r>
            <a:endParaRPr lang="ru-RU" dirty="0"/>
          </a:p>
          <a:p>
            <a:r>
              <a:rPr lang="ru-RU" b="1" i="1" dirty="0"/>
              <a:t>рыбная</a:t>
            </a:r>
            <a:endParaRPr lang="ru-RU" dirty="0"/>
          </a:p>
          <a:p>
            <a:r>
              <a:rPr lang="ru-RU" b="1" i="1" dirty="0"/>
              <a:t>огненный</a:t>
            </a:r>
            <a:endParaRPr lang="ru-RU" dirty="0"/>
          </a:p>
          <a:p>
            <a:r>
              <a:rPr lang="ru-RU" b="1" i="1" dirty="0"/>
              <a:t>огнемёт</a:t>
            </a:r>
            <a:endParaRPr lang="ru-RU" dirty="0"/>
          </a:p>
          <a:p>
            <a:r>
              <a:rPr lang="ru-RU" b="1" i="1" dirty="0"/>
              <a:t>огонь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89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«Островок прошлого»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1800" y="1484784"/>
            <a:ext cx="4114800" cy="4525963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зверь</a:t>
            </a:r>
            <a:endParaRPr lang="ru-RU" dirty="0"/>
          </a:p>
          <a:p>
            <a:r>
              <a:rPr lang="ru-RU" b="1" i="1" dirty="0" smtClean="0"/>
              <a:t>рыба</a:t>
            </a:r>
            <a:endParaRPr lang="ru-RU" dirty="0"/>
          </a:p>
          <a:p>
            <a:r>
              <a:rPr lang="ru-RU" b="1" i="1" dirty="0"/>
              <a:t>огонь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694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Долина «Окружающий мир»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https://im0-tub-ru.yandex.net/i?id=c00807bc8b9bb42b6e6c8efe4e707999&amp;n=33&amp;h=215&amp;w=2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97225"/>
            <a:ext cx="1440159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m0-tub-ru.yandex.net/i?id=9804ea3a11b6daa78cd79510bc116b76&amp;n=33&amp;h=215&amp;w=38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220" y="1577245"/>
            <a:ext cx="1944215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m0-tub-ru.yandex.net/i?id=c51d29aa7c3260053b0223f4d79b4667-l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53" y="3356992"/>
            <a:ext cx="1764805" cy="1764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im0-tub-ru.yandex.net/i?id=54fb86ea83ae6c1bce9f83b8ea2832e8&amp;n=33&amp;h=215&amp;w=2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995" y="1393538"/>
            <a:ext cx="1548171" cy="147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im0-tub-ru.yandex.net/i?id=43e78924352d5e69066ebac8a423adc5&amp;n=33&amp;h=215&amp;w=2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820" y="1283462"/>
            <a:ext cx="1587206" cy="158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im0-tub-ru.yandex.net/i?id=c37eb3b96f8879ba958067d00ae7a21c&amp;n=33&amp;h=215&amp;w=36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512244"/>
            <a:ext cx="2448634" cy="145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im0-tub-ru.yandex.net/i?id=780082fb1f53e24ae18ef5c47d3fa64b-l&amp;n=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166" y="3374504"/>
            <a:ext cx="2032003" cy="136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85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Долина «Окружающий мир»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683568" y="1799157"/>
            <a:ext cx="3888432" cy="23955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b="1" i="1" u="sng" dirty="0" smtClean="0"/>
          </a:p>
          <a:p>
            <a:r>
              <a:rPr lang="ru-RU" b="1" i="1" dirty="0" smtClean="0"/>
              <a:t>корова</a:t>
            </a:r>
          </a:p>
          <a:p>
            <a:r>
              <a:rPr lang="ru-RU" b="1" i="1" dirty="0"/>
              <a:t>б</a:t>
            </a:r>
            <a:r>
              <a:rPr lang="ru-RU" b="1" i="1" dirty="0" smtClean="0"/>
              <a:t>абочка</a:t>
            </a:r>
          </a:p>
          <a:p>
            <a:r>
              <a:rPr lang="ru-RU" b="1" i="1" dirty="0"/>
              <a:t>у</a:t>
            </a:r>
            <a:r>
              <a:rPr lang="ru-RU" b="1" i="1" dirty="0" smtClean="0"/>
              <a:t>читель</a:t>
            </a:r>
          </a:p>
          <a:p>
            <a:r>
              <a:rPr lang="ru-RU" b="1" i="1" dirty="0" smtClean="0"/>
              <a:t>змея</a:t>
            </a:r>
            <a:endParaRPr lang="ru-RU" dirty="0"/>
          </a:p>
          <a:p>
            <a:endParaRPr lang="ru-RU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5506679" y="1772816"/>
            <a:ext cx="3168352" cy="189299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i="1" dirty="0" smtClean="0"/>
              <a:t> </a:t>
            </a:r>
          </a:p>
          <a:p>
            <a:r>
              <a:rPr lang="ru-RU" b="1" i="1" dirty="0" smtClean="0"/>
              <a:t>снег</a:t>
            </a:r>
          </a:p>
          <a:p>
            <a:r>
              <a:rPr lang="ru-RU" b="1" i="1" dirty="0"/>
              <a:t>л</a:t>
            </a:r>
            <a:r>
              <a:rPr lang="ru-RU" b="1" i="1" dirty="0" smtClean="0"/>
              <a:t>инейка</a:t>
            </a:r>
          </a:p>
          <a:p>
            <a:r>
              <a:rPr lang="ru-RU" b="1" i="1" dirty="0"/>
              <a:t>с</a:t>
            </a:r>
            <a:r>
              <a:rPr lang="ru-RU" b="1" i="1" dirty="0" smtClean="0"/>
              <a:t>тол 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640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Какими умениями овладевает ученик?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74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Долина «Окружающий мир»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683568" y="1799157"/>
            <a:ext cx="3888432" cy="23955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i="1" u="sng" dirty="0" smtClean="0"/>
              <a:t>Одушевленные </a:t>
            </a:r>
          </a:p>
          <a:p>
            <a:r>
              <a:rPr lang="ru-RU" b="1" i="1" dirty="0" smtClean="0"/>
              <a:t>корова</a:t>
            </a:r>
          </a:p>
          <a:p>
            <a:r>
              <a:rPr lang="ru-RU" b="1" i="1" dirty="0"/>
              <a:t>б</a:t>
            </a:r>
            <a:r>
              <a:rPr lang="ru-RU" b="1" i="1" dirty="0" smtClean="0"/>
              <a:t>абочка</a:t>
            </a:r>
          </a:p>
          <a:p>
            <a:r>
              <a:rPr lang="ru-RU" b="1" i="1" dirty="0"/>
              <a:t>у</a:t>
            </a:r>
            <a:r>
              <a:rPr lang="ru-RU" b="1" i="1" dirty="0" smtClean="0"/>
              <a:t>читель</a:t>
            </a:r>
          </a:p>
          <a:p>
            <a:r>
              <a:rPr lang="ru-RU" b="1" i="1" dirty="0" smtClean="0"/>
              <a:t>змея</a:t>
            </a:r>
            <a:endParaRPr lang="ru-RU" dirty="0"/>
          </a:p>
          <a:p>
            <a:endParaRPr lang="ru-RU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5506679" y="1772816"/>
            <a:ext cx="3168352" cy="189299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i="1" u="sng" dirty="0" smtClean="0"/>
              <a:t>Неодушевленные</a:t>
            </a:r>
            <a:r>
              <a:rPr lang="ru-RU" b="1" i="1" dirty="0" smtClean="0"/>
              <a:t> </a:t>
            </a:r>
          </a:p>
          <a:p>
            <a:r>
              <a:rPr lang="ru-RU" b="1" i="1" dirty="0" smtClean="0"/>
              <a:t>снег</a:t>
            </a:r>
          </a:p>
          <a:p>
            <a:r>
              <a:rPr lang="ru-RU" b="1" i="1" dirty="0"/>
              <a:t>л</a:t>
            </a:r>
            <a:r>
              <a:rPr lang="ru-RU" b="1" i="1" dirty="0" smtClean="0"/>
              <a:t>инейка</a:t>
            </a:r>
          </a:p>
          <a:p>
            <a:r>
              <a:rPr lang="ru-RU" b="1" i="1" dirty="0"/>
              <a:t>с</a:t>
            </a:r>
            <a:r>
              <a:rPr lang="ru-RU" b="1" i="1" dirty="0" smtClean="0"/>
              <a:t>тол 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227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Страна «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Мультяшкино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»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https://im0-tub-ru.yandex.net/i?id=812bd7b97d3bab853a27477928ca1ea0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28695"/>
            <a:ext cx="7704856" cy="321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46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Страна «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Мультяшкино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»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1772816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3200" b="1" i="1" dirty="0"/>
              <a:t>кот 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Матроскин</a:t>
            </a:r>
            <a:r>
              <a:rPr lang="ru-RU" sz="3200" b="1" i="1" dirty="0" smtClean="0"/>
              <a:t> </a:t>
            </a:r>
            <a:endParaRPr lang="ru-RU" sz="3200" dirty="0"/>
          </a:p>
          <a:p>
            <a:pPr marL="457200" indent="-457200">
              <a:buFont typeface="Arial" pitchFamily="34" charset="0"/>
              <a:buChar char="•"/>
            </a:pPr>
            <a:r>
              <a:rPr lang="ru-RU" sz="3200" b="1" i="1" dirty="0" smtClean="0"/>
              <a:t>пёс Шарик</a:t>
            </a:r>
            <a:endParaRPr lang="ru-RU" sz="3200" dirty="0"/>
          </a:p>
          <a:p>
            <a:pPr marL="457200" indent="-457200">
              <a:buFont typeface="Arial" pitchFamily="34" charset="0"/>
              <a:buChar char="•"/>
            </a:pPr>
            <a:r>
              <a:rPr lang="ru-RU" sz="3200" b="1" i="1" dirty="0" smtClean="0"/>
              <a:t>корова Мурка </a:t>
            </a:r>
            <a:endParaRPr lang="ru-RU" sz="3200" dirty="0"/>
          </a:p>
          <a:p>
            <a:pPr marL="457200" indent="-457200">
              <a:buFont typeface="Arial" pitchFamily="34" charset="0"/>
              <a:buChar char="•"/>
            </a:pPr>
            <a:r>
              <a:rPr lang="ru-RU" sz="3200" b="1" i="1" dirty="0" smtClean="0"/>
              <a:t>почтальон Печкин </a:t>
            </a:r>
            <a:endParaRPr lang="ru-RU" sz="3200" dirty="0"/>
          </a:p>
          <a:p>
            <a:pPr marL="457200" indent="-457200">
              <a:buFont typeface="Arial" pitchFamily="34" charset="0"/>
              <a:buChar char="•"/>
            </a:pPr>
            <a:r>
              <a:rPr lang="ru-RU" sz="3200" b="1" i="1" dirty="0" smtClean="0"/>
              <a:t>мальчик Дядя Федор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82150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Физминутка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http://i.ytimg.com/vi/3j6BaNgTZAc/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24" y="1340768"/>
            <a:ext cx="6791347" cy="440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20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«Тайны русского языка»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472265"/>
            <a:ext cx="81369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err="1" smtClean="0">
                <a:solidFill>
                  <a:schemeClr val="accent6">
                    <a:lumMod val="75000"/>
                  </a:schemeClr>
                </a:solidFill>
              </a:rPr>
              <a:t>М.р</a:t>
            </a:r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</a:rPr>
              <a:t>.				</a:t>
            </a:r>
            <a:r>
              <a:rPr lang="ru-RU" sz="3200" b="1" i="1" dirty="0" err="1" smtClean="0">
                <a:solidFill>
                  <a:schemeClr val="accent6">
                    <a:lumMod val="75000"/>
                  </a:schemeClr>
                </a:solidFill>
              </a:rPr>
              <a:t>Ср.р</a:t>
            </a:r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</a:rPr>
              <a:t>.			</a:t>
            </a:r>
            <a:r>
              <a:rPr lang="ru-RU" sz="3200" b="1" i="1" dirty="0" err="1" smtClean="0">
                <a:solidFill>
                  <a:schemeClr val="accent6">
                    <a:lumMod val="75000"/>
                  </a:schemeClr>
                </a:solidFill>
              </a:rPr>
              <a:t>Ж.р</a:t>
            </a:r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r>
              <a:rPr lang="ru-RU" sz="3200" b="1" i="1" dirty="0"/>
              <a:t>п</a:t>
            </a:r>
            <a:r>
              <a:rPr lang="ru-RU" sz="3200" b="1" i="1" dirty="0" smtClean="0"/>
              <a:t>ортфель		молоко 		мышь </a:t>
            </a:r>
          </a:p>
          <a:p>
            <a:r>
              <a:rPr lang="ru-RU" sz="3200" b="1" i="1" dirty="0"/>
              <a:t>м</a:t>
            </a:r>
            <a:r>
              <a:rPr lang="ru-RU" sz="3200" b="1" i="1" dirty="0" smtClean="0"/>
              <a:t>ороз 			солнце		ягода</a:t>
            </a:r>
          </a:p>
          <a:p>
            <a:r>
              <a:rPr lang="ru-RU" sz="3200" b="1" i="1" dirty="0"/>
              <a:t>	</a:t>
            </a:r>
            <a:r>
              <a:rPr lang="ru-RU" sz="3200" b="1" i="1" dirty="0" smtClean="0"/>
              <a:t>						земля</a:t>
            </a:r>
          </a:p>
          <a:p>
            <a:r>
              <a:rPr lang="ru-RU" sz="3200" b="1" i="1" dirty="0"/>
              <a:t>	</a:t>
            </a:r>
            <a:r>
              <a:rPr lang="ru-RU" sz="3200" b="1" i="1" dirty="0" smtClean="0"/>
              <a:t>						рожь</a:t>
            </a:r>
          </a:p>
          <a:p>
            <a:r>
              <a:rPr lang="ru-RU" sz="3200" dirty="0" smtClean="0"/>
              <a:t>  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02718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«Солнечный городок»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2204864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1.Росли, в, душистые, ландыш, лесу</a:t>
            </a:r>
            <a:r>
              <a:rPr lang="ru-RU" sz="3200" b="1" dirty="0" smtClean="0"/>
              <a:t>.</a:t>
            </a:r>
          </a:p>
          <a:p>
            <a:endParaRPr lang="ru-RU" sz="3200" b="1" dirty="0"/>
          </a:p>
          <a:p>
            <a:r>
              <a:rPr lang="ru-RU" sz="3200" b="1" dirty="0"/>
              <a:t>2. Соловьи, звонкую, песню, пел, свою.</a:t>
            </a:r>
          </a:p>
        </p:txBody>
      </p:sp>
      <p:sp>
        <p:nvSpPr>
          <p:cNvPr id="3" name="AutoShape 4" descr="http://ad4ad.ru/photos/kartinka-detskaya-neznayka-dlya-prezentatsii-15183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http://nadasuge.ru/system/nodes/teaser_image_verticals/000/000/563/original/v6gaaRFgfqA.jpg?14151707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933056"/>
            <a:ext cx="2090170" cy="264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6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«Солнечный городок»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2204864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1.В лесу росли душистые ландыши.</a:t>
            </a:r>
          </a:p>
          <a:p>
            <a:endParaRPr lang="ru-RU" sz="3200" b="1" dirty="0"/>
          </a:p>
          <a:p>
            <a:r>
              <a:rPr lang="ru-RU" sz="3200" b="1" dirty="0"/>
              <a:t>2. Соловьи, звонкую, песню, пел, свою.</a:t>
            </a:r>
          </a:p>
        </p:txBody>
      </p:sp>
      <p:pic>
        <p:nvPicPr>
          <p:cNvPr id="5" name="Picture 10" descr="http://nadasuge.ru/system/nodes/teaser_image_verticals/000/000/563/original/v6gaaRFgfqA.jpg?14151707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933056"/>
            <a:ext cx="2090170" cy="264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54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«Солнечный городок»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2204864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1.В лесу росли душистые ландыши.</a:t>
            </a:r>
          </a:p>
          <a:p>
            <a:endParaRPr lang="ru-RU" sz="3200" b="1" dirty="0"/>
          </a:p>
          <a:p>
            <a:r>
              <a:rPr lang="ru-RU" sz="3200" b="1" dirty="0"/>
              <a:t>2. </a:t>
            </a:r>
            <a:r>
              <a:rPr lang="ru-RU" sz="3200" b="1" dirty="0" smtClean="0"/>
              <a:t>Соловей пел свою звонкую песню.</a:t>
            </a:r>
            <a:endParaRPr lang="ru-RU" sz="3200" b="1" dirty="0"/>
          </a:p>
        </p:txBody>
      </p:sp>
      <p:pic>
        <p:nvPicPr>
          <p:cNvPr id="5" name="Picture 10" descr="http://nadasuge.ru/system/nodes/teaser_image_verticals/000/000/563/original/v6gaaRFgfqA.jpg?14151707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933056"/>
            <a:ext cx="2090170" cy="264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07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Наша цель: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800" b="1" dirty="0"/>
              <a:t>Н</a:t>
            </a:r>
            <a:r>
              <a:rPr lang="ru-RU" sz="4800" b="1" dirty="0" smtClean="0"/>
              <a:t>айти </a:t>
            </a:r>
            <a:r>
              <a:rPr lang="ru-RU" sz="4800" b="1" dirty="0"/>
              <a:t>часть речи и </a:t>
            </a:r>
            <a:r>
              <a:rPr lang="ru-RU" sz="4800" b="1" dirty="0" smtClean="0"/>
              <a:t>собрать </a:t>
            </a:r>
            <a:r>
              <a:rPr lang="ru-RU" sz="4800" b="1" dirty="0"/>
              <a:t>информацию о ней</a:t>
            </a:r>
          </a:p>
        </p:txBody>
      </p:sp>
    </p:spTree>
    <p:extLst>
      <p:ext uri="{BB962C8B-B14F-4D97-AF65-F5344CB8AC3E}">
        <p14:creationId xmlns:p14="http://schemas.microsoft.com/office/powerpoint/2010/main" val="393123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620688"/>
            <a:ext cx="743454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2800" b="1" i="1" dirty="0" smtClean="0"/>
              <a:t>Как </a:t>
            </a:r>
            <a:r>
              <a:rPr lang="ru-RU" sz="2800" b="1" i="1" dirty="0"/>
              <a:t>называется часть речи? </a:t>
            </a:r>
            <a:endParaRPr lang="ru-RU" sz="2800" b="1" i="1" dirty="0" smtClean="0"/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Имя существительное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800" b="1" i="1" dirty="0"/>
              <a:t>2. </a:t>
            </a:r>
            <a:r>
              <a:rPr lang="ru-RU" sz="2800" b="1" i="1" dirty="0" smtClean="0"/>
              <a:t>Что обозначает?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Предмет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800" b="1" i="1" dirty="0"/>
              <a:t>3. </a:t>
            </a:r>
            <a:r>
              <a:rPr lang="ru-RU" sz="2800" b="1" i="1" dirty="0" smtClean="0"/>
              <a:t>На какие вопросы отвечает?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Кто? Что?</a:t>
            </a:r>
            <a:endParaRPr lang="ru-RU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800" b="1" i="1" dirty="0" smtClean="0"/>
              <a:t>4.Какие имеет постоянные признаки?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Одушевленные и неодушевленные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Собственные и нарицательные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Род 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800" b="1" i="1" dirty="0"/>
              <a:t>5. Как изменятся? Непостоянные признаки</a:t>
            </a:r>
            <a:r>
              <a:rPr lang="ru-RU" sz="2800" b="1" i="1" dirty="0" smtClean="0"/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Число 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26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Какими умениями овладевает ученик?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endParaRPr lang="ru-RU" b="1" dirty="0"/>
          </a:p>
          <a:p>
            <a:pPr lvl="0" algn="just"/>
            <a:r>
              <a:rPr lang="ru-RU" sz="4400" dirty="0"/>
              <a:t>Самостоятельно выбирать цели, адекватные имеющимся у него способностям;</a:t>
            </a:r>
          </a:p>
          <a:p>
            <a:pPr lvl="0" algn="just"/>
            <a:r>
              <a:rPr lang="ru-RU" sz="4400" dirty="0"/>
              <a:t>Ставить перед собой задачи и принимать решения;</a:t>
            </a:r>
          </a:p>
          <a:p>
            <a:pPr lvl="0" algn="just"/>
            <a:r>
              <a:rPr lang="ru-RU" sz="4400" dirty="0"/>
              <a:t>Самостоятельно находить пути решения нестандартных ситуаций;</a:t>
            </a:r>
          </a:p>
          <a:p>
            <a:pPr lvl="0" algn="just"/>
            <a:r>
              <a:rPr lang="ru-RU" sz="4400" dirty="0"/>
              <a:t>Осуществлять контроль над собственными действиями;</a:t>
            </a:r>
          </a:p>
          <a:p>
            <a:pPr lvl="0" algn="just"/>
            <a:r>
              <a:rPr lang="ru-RU" sz="4400" dirty="0"/>
              <a:t>Согласовать свою точку зрения с другими людьми и общаться с ними.</a:t>
            </a:r>
          </a:p>
        </p:txBody>
      </p:sp>
    </p:spTree>
    <p:extLst>
      <p:ext uri="{BB962C8B-B14F-4D97-AF65-F5344CB8AC3E}">
        <p14:creationId xmlns:p14="http://schemas.microsoft.com/office/powerpoint/2010/main" val="231774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«Гора успеха»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146" name="Picture 2" descr="https://allyslide.com/thumbs_2/d6d082a80ec2d30646eeb499a53af01f/img5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61" r="61092" b="8172"/>
          <a:stretch/>
        </p:blipFill>
        <p:spPr bwMode="auto">
          <a:xfrm>
            <a:off x="774724" y="1628800"/>
            <a:ext cx="2037750" cy="426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258610" y="1628800"/>
            <a:ext cx="2036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12-11баллов –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«5»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39828" y="2924092"/>
            <a:ext cx="2024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9-10 баллов –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«4»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49700" y="4328323"/>
            <a:ext cx="1854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7-8 баллов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– «3»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24782" y="1383159"/>
            <a:ext cx="26526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Вершина. </a:t>
            </a:r>
          </a:p>
          <a:p>
            <a:r>
              <a:rPr lang="ru-RU" b="1" i="1" dirty="0" smtClean="0"/>
              <a:t>Всё </a:t>
            </a:r>
            <a:r>
              <a:rPr lang="ru-RU" b="1" i="1" dirty="0"/>
              <a:t>отлично! </a:t>
            </a:r>
            <a:endParaRPr lang="ru-RU" b="1" i="1" dirty="0" smtClean="0"/>
          </a:p>
          <a:p>
            <a:r>
              <a:rPr lang="ru-RU" b="1" i="1" dirty="0" smtClean="0"/>
              <a:t>У </a:t>
            </a:r>
            <a:r>
              <a:rPr lang="ru-RU" b="1" i="1" dirty="0"/>
              <a:t>меня всё получилось! </a:t>
            </a:r>
            <a:r>
              <a:rPr lang="ru-RU" b="1" i="1" dirty="0" smtClean="0"/>
              <a:t> 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32155" y="2547292"/>
            <a:ext cx="234711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Середина. </a:t>
            </a:r>
          </a:p>
          <a:p>
            <a:r>
              <a:rPr lang="ru-RU" b="1" i="1" dirty="0" smtClean="0"/>
              <a:t>Было </a:t>
            </a:r>
            <a:r>
              <a:rPr lang="ru-RU" b="1" i="1" dirty="0"/>
              <a:t>нетрудно. </a:t>
            </a:r>
            <a:endParaRPr lang="ru-RU" b="1" i="1" dirty="0" smtClean="0"/>
          </a:p>
          <a:p>
            <a:r>
              <a:rPr lang="ru-RU" b="1" i="1" dirty="0" smtClean="0"/>
              <a:t>Но </a:t>
            </a:r>
            <a:r>
              <a:rPr lang="ru-RU" b="1" i="1" dirty="0"/>
              <a:t>есть вопросы. </a:t>
            </a:r>
            <a:endParaRPr lang="ru-RU" b="1" i="1" dirty="0" smtClean="0"/>
          </a:p>
          <a:p>
            <a:r>
              <a:rPr lang="ru-RU" b="1" i="1" dirty="0" smtClean="0"/>
              <a:t>Нужно </a:t>
            </a:r>
            <a:r>
              <a:rPr lang="ru-RU" b="1" i="1" dirty="0"/>
              <a:t>поработать!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12474" y="4051324"/>
            <a:ext cx="344613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00B050"/>
                </a:solidFill>
              </a:rPr>
              <a:t>Основание. </a:t>
            </a:r>
          </a:p>
          <a:p>
            <a:r>
              <a:rPr lang="ru-RU" b="1" i="1" dirty="0" smtClean="0"/>
              <a:t>Было </a:t>
            </a:r>
            <a:r>
              <a:rPr lang="ru-RU" b="1" i="1" dirty="0"/>
              <a:t>много трудностей. </a:t>
            </a:r>
            <a:endParaRPr lang="ru-RU" b="1" i="1" dirty="0" smtClean="0"/>
          </a:p>
          <a:p>
            <a:r>
              <a:rPr lang="ru-RU" b="1" i="1" dirty="0" smtClean="0"/>
              <a:t>Но </a:t>
            </a:r>
            <a:r>
              <a:rPr lang="ru-RU" b="1" i="1" dirty="0"/>
              <a:t>постараюсь их преодолеть!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8254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u.5klass.net:10/datas/matematika/Delenie-desjatichnykh-drobej-5-klass/0030-030-Vsem-spasib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836712"/>
            <a:ext cx="6120680" cy="459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94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Что такое «КЛАСТЕР»?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78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Что такое «КЛАСТЕР»?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dirty="0" err="1"/>
              <a:t>Кла́стер</a:t>
            </a:r>
            <a:r>
              <a:rPr lang="ru-RU" b="1" dirty="0"/>
              <a:t> </a:t>
            </a:r>
            <a:r>
              <a:rPr lang="ru-RU" dirty="0"/>
              <a:t>(англ. </a:t>
            </a:r>
            <a:r>
              <a:rPr lang="ru-RU" dirty="0" err="1"/>
              <a:t>cluster</a:t>
            </a:r>
            <a:r>
              <a:rPr lang="ru-RU" dirty="0"/>
              <a:t> — скопление, кисть, рой) — объединение нескольких однородных элементов, которое может рассматриваться как самостоятельная единица, обладающая определенными свойствами.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152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В чем суть приема?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16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В чем суть приема?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000" dirty="0"/>
              <a:t>П</a:t>
            </a:r>
            <a:r>
              <a:rPr lang="ru-RU" sz="4000" dirty="0" smtClean="0"/>
              <a:t>редставление </a:t>
            </a:r>
            <a:r>
              <a:rPr lang="ru-RU" sz="4000" dirty="0"/>
              <a:t>информации в графическом оформлении.</a:t>
            </a:r>
          </a:p>
        </p:txBody>
      </p:sp>
    </p:spTree>
    <p:extLst>
      <p:ext uri="{BB962C8B-B14F-4D97-AF65-F5344CB8AC3E}">
        <p14:creationId xmlns:p14="http://schemas.microsoft.com/office/powerpoint/2010/main" val="33390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658</Words>
  <Application>Microsoft Office PowerPoint</Application>
  <PresentationFormat>Экран (4:3)</PresentationFormat>
  <Paragraphs>215</Paragraphs>
  <Slides>51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2" baseType="lpstr">
      <vt:lpstr>Тема Office</vt:lpstr>
      <vt:lpstr>Эффективность урока как средство повышения качества образования</vt:lpstr>
      <vt:lpstr>Что такое «эффективность»?</vt:lpstr>
      <vt:lpstr>Что такое «эффективность»?</vt:lpstr>
      <vt:lpstr>Какими умениями овладевает ученик?</vt:lpstr>
      <vt:lpstr>Какими умениями овладевает ученик?</vt:lpstr>
      <vt:lpstr>Что такое «КЛАСТЕР»?</vt:lpstr>
      <vt:lpstr>Что такое «КЛАСТЕР»?</vt:lpstr>
      <vt:lpstr>В чем суть приема?</vt:lpstr>
      <vt:lpstr>В чем суть приема?</vt:lpstr>
      <vt:lpstr>Какова цель приема?</vt:lpstr>
      <vt:lpstr>Какова цель приема?</vt:lpstr>
      <vt:lpstr>Имя существительное. Обобщение.</vt:lpstr>
      <vt:lpstr>Девиз урока</vt:lpstr>
      <vt:lpstr> Минутка чистописания </vt:lpstr>
      <vt:lpstr> Минутка чистописания </vt:lpstr>
      <vt:lpstr> Минутка чистописания </vt:lpstr>
      <vt:lpstr> Минутка чистописания </vt:lpstr>
      <vt:lpstr> Минутка чистописания </vt:lpstr>
      <vt:lpstr> Минутка чистописания </vt:lpstr>
      <vt:lpstr> Минутка чистописания </vt:lpstr>
      <vt:lpstr> Минутка чистописания </vt:lpstr>
      <vt:lpstr>Словарная работа</vt:lpstr>
      <vt:lpstr>Словарная работа</vt:lpstr>
      <vt:lpstr>Словарная работа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Наша цель:</vt:lpstr>
      <vt:lpstr>Кто такие следопыты?</vt:lpstr>
      <vt:lpstr>Кто такие следопыты?</vt:lpstr>
      <vt:lpstr>Презентация PowerPoint</vt:lpstr>
      <vt:lpstr>«Островок прошлого»</vt:lpstr>
      <vt:lpstr>«Островок прошлого»</vt:lpstr>
      <vt:lpstr>Долина «Окружающий мир»</vt:lpstr>
      <vt:lpstr>Долина «Окружающий мир»</vt:lpstr>
      <vt:lpstr>Долина «Окружающий мир»</vt:lpstr>
      <vt:lpstr>Страна «Мультяшкино»</vt:lpstr>
      <vt:lpstr>Страна «Мультяшкино»</vt:lpstr>
      <vt:lpstr>Физминутка </vt:lpstr>
      <vt:lpstr>«Тайны русского языка»</vt:lpstr>
      <vt:lpstr>«Солнечный городок»</vt:lpstr>
      <vt:lpstr>«Солнечный городок»</vt:lpstr>
      <vt:lpstr>«Солнечный городок»</vt:lpstr>
      <vt:lpstr>Наша цель:</vt:lpstr>
      <vt:lpstr>Презентация PowerPoint</vt:lpstr>
      <vt:lpstr>«Гора успеха»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для презентаций  к урокам русского языка</dc:title>
  <dc:creator>Ольга Михайловна</dc:creator>
  <cp:lastModifiedBy> Митькина</cp:lastModifiedBy>
  <cp:revision>23</cp:revision>
  <dcterms:created xsi:type="dcterms:W3CDTF">2014-08-08T18:55:10Z</dcterms:created>
  <dcterms:modified xsi:type="dcterms:W3CDTF">2017-03-21T18:09:25Z</dcterms:modified>
</cp:coreProperties>
</file>